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7" r:id="rId2"/>
    <p:sldId id="258" r:id="rId3"/>
    <p:sldId id="259" r:id="rId4"/>
    <p:sldId id="260" r:id="rId5"/>
    <p:sldId id="261" r:id="rId6"/>
    <p:sldId id="288" r:id="rId7"/>
    <p:sldId id="262" r:id="rId8"/>
    <p:sldId id="286" r:id="rId9"/>
    <p:sldId id="283" r:id="rId10"/>
    <p:sldId id="263" r:id="rId11"/>
    <p:sldId id="282" r:id="rId12"/>
    <p:sldId id="284" r:id="rId13"/>
    <p:sldId id="273" r:id="rId14"/>
    <p:sldId id="264" r:id="rId15"/>
    <p:sldId id="270" r:id="rId16"/>
    <p:sldId id="272" r:id="rId17"/>
    <p:sldId id="271" r:id="rId18"/>
    <p:sldId id="268" r:id="rId19"/>
    <p:sldId id="275" r:id="rId20"/>
    <p:sldId id="278" r:id="rId21"/>
    <p:sldId id="277" r:id="rId22"/>
    <p:sldId id="276" r:id="rId23"/>
    <p:sldId id="267" r:id="rId24"/>
    <p:sldId id="280" r:id="rId25"/>
    <p:sldId id="281" r:id="rId26"/>
    <p:sldId id="279" r:id="rId27"/>
    <p:sldId id="289" r:id="rId28"/>
    <p:sldId id="265" r:id="rId29"/>
    <p:sldId id="266" r:id="rId30"/>
    <p:sldId id="274" r:id="rId31"/>
    <p:sldId id="285"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1" d="100"/>
          <a:sy n="81" d="100"/>
        </p:scale>
        <p:origin x="1498" y="62"/>
      </p:cViewPr>
      <p:guideLst>
        <p:guide orient="horz" pos="2160"/>
        <p:guide pos="2880"/>
      </p:guideLst>
    </p:cSldViewPr>
  </p:slideViewPr>
  <p:notesTextViewPr>
    <p:cViewPr>
      <p:scale>
        <a:sx n="1" d="1"/>
        <a:sy n="1" d="1"/>
      </p:scale>
      <p:origin x="0" y="0"/>
    </p:cViewPr>
  </p:notesTextViewPr>
  <p:notesViewPr>
    <p:cSldViewPr>
      <p:cViewPr varScale="1">
        <p:scale>
          <a:sx n="66" d="100"/>
          <a:sy n="66" d="100"/>
        </p:scale>
        <p:origin x="3134" y="7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592F483-9F1F-45B4-A689-30918532A67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9505EB72-8410-4B88-A580-CEBBE8B1F1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CE06749-F403-4812-9916-B679DA453081}" type="datetimeFigureOut">
              <a:rPr lang="en-IN" smtClean="0"/>
              <a:t>17-04-2024</a:t>
            </a:fld>
            <a:endParaRPr lang="en-IN"/>
          </a:p>
        </p:txBody>
      </p:sp>
      <p:sp>
        <p:nvSpPr>
          <p:cNvPr id="4" name="Footer Placeholder 3">
            <a:extLst>
              <a:ext uri="{FF2B5EF4-FFF2-40B4-BE49-F238E27FC236}">
                <a16:creationId xmlns:a16="http://schemas.microsoft.com/office/drawing/2014/main" id="{8011FC22-0854-4D11-9812-397AFEF6F90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D601E928-255A-4688-AEB9-56B6E9B42A4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B2F7CDB-C1B7-4897-93D4-8A516D874FE6}" type="slidenum">
              <a:rPr lang="en-IN" smtClean="0"/>
              <a:t>‹#›</a:t>
            </a:fld>
            <a:endParaRPr lang="en-IN"/>
          </a:p>
        </p:txBody>
      </p:sp>
    </p:spTree>
    <p:extLst>
      <p:ext uri="{BB962C8B-B14F-4D97-AF65-F5344CB8AC3E}">
        <p14:creationId xmlns:p14="http://schemas.microsoft.com/office/powerpoint/2010/main" val="1640877378"/>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jpeg>
</file>

<file path=ppt/media/image3.png>
</file>

<file path=ppt/media/image4.pn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23597B-99E9-4D89-B3A7-AF7269CF0CB0}" type="datetimeFigureOut">
              <a:rPr lang="en-IN" smtClean="0"/>
              <a:t>17-04-2024</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E63E9F-17D9-4D9D-A155-C06C7C01E417}" type="slidenum">
              <a:rPr lang="en-IN" smtClean="0"/>
              <a:t>‹#›</a:t>
            </a:fld>
            <a:endParaRPr lang="en-IN"/>
          </a:p>
        </p:txBody>
      </p:sp>
    </p:spTree>
    <p:extLst>
      <p:ext uri="{BB962C8B-B14F-4D97-AF65-F5344CB8AC3E}">
        <p14:creationId xmlns:p14="http://schemas.microsoft.com/office/powerpoint/2010/main" val="1978767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20769F63-365D-4A0A-B033-A46EF4671CBB}" type="slidenum">
              <a:rPr lang="en-IN" smtClean="0"/>
              <a:t>1</a:t>
            </a:fld>
            <a:endParaRPr lang="en-IN"/>
          </a:p>
        </p:txBody>
      </p:sp>
      <p:sp>
        <p:nvSpPr>
          <p:cNvPr id="5" name="Footer Placeholder 4"/>
          <p:cNvSpPr>
            <a:spLocks noGrp="1"/>
          </p:cNvSpPr>
          <p:nvPr>
            <p:ph type="ftr" sz="quarter" idx="11"/>
          </p:nvPr>
        </p:nvSpPr>
        <p:spPr/>
        <p:txBody>
          <a:bodyPr/>
          <a:lstStyle/>
          <a:p>
            <a:r>
              <a:rPr lang="en-IN"/>
              <a:t>BATCH NO:                   PRESENTED DATE:</a:t>
            </a:r>
          </a:p>
        </p:txBody>
      </p:sp>
      <p:sp>
        <p:nvSpPr>
          <p:cNvPr id="6" name="Header Placeholder 5"/>
          <p:cNvSpPr>
            <a:spLocks noGrp="1"/>
          </p:cNvSpPr>
          <p:nvPr>
            <p:ph type="hdr" sz="quarter" idx="12"/>
          </p:nvPr>
        </p:nvSpPr>
        <p:spPr/>
        <p:txBody>
          <a:bodyPr/>
          <a:lstStyle/>
          <a:p>
            <a:r>
              <a:rPr lang="en-IN"/>
              <a:t>REVIEW-I</a:t>
            </a:r>
          </a:p>
        </p:txBody>
      </p:sp>
    </p:spTree>
    <p:extLst>
      <p:ext uri="{BB962C8B-B14F-4D97-AF65-F5344CB8AC3E}">
        <p14:creationId xmlns:p14="http://schemas.microsoft.com/office/powerpoint/2010/main" val="2012198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47E7FE3B-7D06-4B6B-98BB-590300441666}" type="datetime1">
              <a:rPr lang="en-IN" smtClean="0"/>
              <a:t>17-04-2024</a:t>
            </a:fld>
            <a:endParaRPr lang="en-IN"/>
          </a:p>
        </p:txBody>
      </p:sp>
      <p:sp>
        <p:nvSpPr>
          <p:cNvPr id="5" name="Footer Placeholder 4"/>
          <p:cNvSpPr>
            <a:spLocks noGrp="1"/>
          </p:cNvSpPr>
          <p:nvPr>
            <p:ph type="ftr" sz="quarter" idx="11"/>
          </p:nvPr>
        </p:nvSpPr>
        <p:spPr/>
        <p:txBody>
          <a:bodyPr/>
          <a:lstStyle/>
          <a:p>
            <a:r>
              <a:rPr lang="en-US"/>
              <a:t>BATCH NO: 202     DEPARTMENT OF COMPUTER SCIENCE &amp; ENGINEERING</a:t>
            </a:r>
            <a:endParaRPr lang="en-IN"/>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981147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7ED51347-6D3D-4613-BC8A-E402D1CF1CDE}" type="datetime1">
              <a:rPr lang="en-IN" smtClean="0"/>
              <a:t>17-04-2024</a:t>
            </a:fld>
            <a:endParaRPr lang="en-IN"/>
          </a:p>
        </p:txBody>
      </p:sp>
      <p:sp>
        <p:nvSpPr>
          <p:cNvPr id="5" name="Footer Placeholder 4"/>
          <p:cNvSpPr>
            <a:spLocks noGrp="1"/>
          </p:cNvSpPr>
          <p:nvPr>
            <p:ph type="ftr" sz="quarter" idx="11"/>
          </p:nvPr>
        </p:nvSpPr>
        <p:spPr/>
        <p:txBody>
          <a:bodyPr/>
          <a:lstStyle/>
          <a:p>
            <a:r>
              <a:rPr lang="en-US"/>
              <a:t>BATCH NO: 202     DEPARTMENT OF COMPUTER SCIENCE &amp; ENGINEERING</a:t>
            </a:r>
            <a:endParaRPr lang="en-IN"/>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614130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4B3A7BA9-369F-4ECF-9AB7-406B8463CDB0}" type="datetime1">
              <a:rPr lang="en-IN" smtClean="0"/>
              <a:t>17-04-2024</a:t>
            </a:fld>
            <a:endParaRPr lang="en-IN"/>
          </a:p>
        </p:txBody>
      </p:sp>
      <p:sp>
        <p:nvSpPr>
          <p:cNvPr id="5" name="Footer Placeholder 4"/>
          <p:cNvSpPr>
            <a:spLocks noGrp="1"/>
          </p:cNvSpPr>
          <p:nvPr>
            <p:ph type="ftr" sz="quarter" idx="11"/>
          </p:nvPr>
        </p:nvSpPr>
        <p:spPr/>
        <p:txBody>
          <a:bodyPr/>
          <a:lstStyle/>
          <a:p>
            <a:r>
              <a:rPr lang="en-US"/>
              <a:t>BATCH NO: 202     DEPARTMENT OF COMPUTER SCIENCE &amp; ENGINEERING</a:t>
            </a:r>
            <a:endParaRPr lang="en-IN"/>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1595049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AFCDBB13-0764-4B09-BF64-A8184F53BD75}" type="datetime1">
              <a:rPr lang="en-IN" smtClean="0"/>
              <a:t>17-04-2024</a:t>
            </a:fld>
            <a:endParaRPr lang="en-IN"/>
          </a:p>
        </p:txBody>
      </p:sp>
      <p:sp>
        <p:nvSpPr>
          <p:cNvPr id="5" name="Footer Placeholder 4"/>
          <p:cNvSpPr>
            <a:spLocks noGrp="1"/>
          </p:cNvSpPr>
          <p:nvPr>
            <p:ph type="ftr" sz="quarter" idx="11"/>
          </p:nvPr>
        </p:nvSpPr>
        <p:spPr/>
        <p:txBody>
          <a:bodyPr/>
          <a:lstStyle/>
          <a:p>
            <a:r>
              <a:rPr lang="en-US"/>
              <a:t>BATCH NO: 202     DEPARTMENT OF COMPUTER SCIENCE &amp; ENGINEERING</a:t>
            </a:r>
            <a:endParaRPr lang="en-IN"/>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803376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D1CD22A-0ECF-4A63-A8F1-90BAB336853B}" type="datetime1">
              <a:rPr lang="en-IN" smtClean="0"/>
              <a:t>17-04-2024</a:t>
            </a:fld>
            <a:endParaRPr lang="en-IN"/>
          </a:p>
        </p:txBody>
      </p:sp>
      <p:sp>
        <p:nvSpPr>
          <p:cNvPr id="5" name="Footer Placeholder 4"/>
          <p:cNvSpPr>
            <a:spLocks noGrp="1"/>
          </p:cNvSpPr>
          <p:nvPr>
            <p:ph type="ftr" sz="quarter" idx="11"/>
          </p:nvPr>
        </p:nvSpPr>
        <p:spPr/>
        <p:txBody>
          <a:bodyPr/>
          <a:lstStyle/>
          <a:p>
            <a:r>
              <a:rPr lang="en-US"/>
              <a:t>BATCH NO: 202     DEPARTMENT OF COMPUTER SCIENCE &amp; ENGINEERING</a:t>
            </a:r>
            <a:endParaRPr lang="en-IN"/>
          </a:p>
        </p:txBody>
      </p:sp>
      <p:sp>
        <p:nvSpPr>
          <p:cNvPr id="6" name="Slide Number Placeholder 5"/>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413810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B66B75F4-F263-4478-9FC2-70AC69257E41}" type="datetime1">
              <a:rPr lang="en-IN" smtClean="0"/>
              <a:t>17-04-2024</a:t>
            </a:fld>
            <a:endParaRPr lang="en-IN"/>
          </a:p>
        </p:txBody>
      </p:sp>
      <p:sp>
        <p:nvSpPr>
          <p:cNvPr id="6" name="Footer Placeholder 5"/>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1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F79CC06D-2DE5-4AA8-881C-B60A86040C23}" type="datetime1">
              <a:rPr lang="en-IN" smtClean="0"/>
              <a:t>17-04-2024</a:t>
            </a:fld>
            <a:endParaRPr lang="en-IN"/>
          </a:p>
        </p:txBody>
      </p:sp>
      <p:sp>
        <p:nvSpPr>
          <p:cNvPr id="8" name="Footer Placeholder 7"/>
          <p:cNvSpPr>
            <a:spLocks noGrp="1"/>
          </p:cNvSpPr>
          <p:nvPr>
            <p:ph type="ftr" sz="quarter" idx="11"/>
          </p:nvPr>
        </p:nvSpPr>
        <p:spPr/>
        <p:txBody>
          <a:bodyPr/>
          <a:lstStyle/>
          <a:p>
            <a:r>
              <a:rPr lang="en-US"/>
              <a:t>BATCH NO: 202     DEPARTMENT OF COMPUTER SCIENCE &amp; ENGINEERING</a:t>
            </a:r>
            <a:endParaRPr lang="en-IN"/>
          </a:p>
        </p:txBody>
      </p:sp>
      <p:sp>
        <p:nvSpPr>
          <p:cNvPr id="9" name="Slide Number Placeholder 8"/>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2118790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D1D24BF8-E659-492D-9DC8-DC0480A22DBE}" type="datetime1">
              <a:rPr lang="en-IN" smtClean="0"/>
              <a:t>17-04-2024</a:t>
            </a:fld>
            <a:endParaRPr lang="en-IN"/>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1902163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4C76AF-F238-4DAC-81C4-05372B379771}" type="datetime1">
              <a:rPr lang="en-IN" smtClean="0"/>
              <a:t>17-04-2024</a:t>
            </a:fld>
            <a:endParaRPr lang="en-IN"/>
          </a:p>
        </p:txBody>
      </p:sp>
      <p:sp>
        <p:nvSpPr>
          <p:cNvPr id="3" name="Footer Placeholder 2"/>
          <p:cNvSpPr>
            <a:spLocks noGrp="1"/>
          </p:cNvSpPr>
          <p:nvPr>
            <p:ph type="ftr" sz="quarter" idx="11"/>
          </p:nvPr>
        </p:nvSpPr>
        <p:spPr/>
        <p:txBody>
          <a:bodyPr/>
          <a:lstStyle/>
          <a:p>
            <a:r>
              <a:rPr lang="en-US"/>
              <a:t>BATCH NO: 202     DEPARTMENT OF COMPUTER SCIENCE &amp; ENGINEERING</a:t>
            </a:r>
            <a:endParaRPr lang="en-IN"/>
          </a:p>
        </p:txBody>
      </p:sp>
      <p:sp>
        <p:nvSpPr>
          <p:cNvPr id="4" name="Slide Number Placeholder 3"/>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510164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03C45DF-F1CA-4414-8822-CDD7FC8E6189}" type="datetime1">
              <a:rPr lang="en-IN" smtClean="0"/>
              <a:t>17-04-2024</a:t>
            </a:fld>
            <a:endParaRPr lang="en-IN"/>
          </a:p>
        </p:txBody>
      </p:sp>
      <p:sp>
        <p:nvSpPr>
          <p:cNvPr id="6" name="Footer Placeholder 5"/>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487034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7811C72-B1C5-47DC-BD30-F3C05E0429BB}" type="datetime1">
              <a:rPr lang="en-IN" smtClean="0"/>
              <a:t>17-04-2024</a:t>
            </a:fld>
            <a:endParaRPr lang="en-IN"/>
          </a:p>
        </p:txBody>
      </p:sp>
      <p:sp>
        <p:nvSpPr>
          <p:cNvPr id="6" name="Footer Placeholder 5"/>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p:cNvSpPr>
            <a:spLocks noGrp="1"/>
          </p:cNvSpPr>
          <p:nvPr>
            <p:ph type="sldNum" sz="quarter" idx="12"/>
          </p:nvPr>
        </p:nvSpPr>
        <p:spPr/>
        <p:txBody>
          <a:bodyPr/>
          <a:lstStyle/>
          <a:p>
            <a:fld id="{669AD40C-E5A7-4132-A31D-54A4D1BB6E89}" type="slidenum">
              <a:rPr lang="en-IN" smtClean="0"/>
              <a:t>‹#›</a:t>
            </a:fld>
            <a:endParaRPr lang="en-IN"/>
          </a:p>
        </p:txBody>
      </p:sp>
    </p:spTree>
    <p:extLst>
      <p:ext uri="{BB962C8B-B14F-4D97-AF65-F5344CB8AC3E}">
        <p14:creationId xmlns:p14="http://schemas.microsoft.com/office/powerpoint/2010/main" val="3094070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0E0B7-C845-4473-9DFA-0BD36D7C2659}" type="datetime1">
              <a:rPr lang="en-IN" smtClean="0"/>
              <a:t>17-04-2024</a:t>
            </a:fld>
            <a:endParaRPr lang="en-IN"/>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BATCH NO: 202     DEPARTMENT OF COMPUTER SCIENCE &amp; ENGINEERING</a:t>
            </a:r>
            <a:endParaRPr lang="en-IN"/>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9AD40C-E5A7-4132-A31D-54A4D1BB6E89}" type="slidenum">
              <a:rPr lang="en-IN" smtClean="0"/>
              <a:t>‹#›</a:t>
            </a:fld>
            <a:endParaRPr lang="en-IN"/>
          </a:p>
        </p:txBody>
      </p:sp>
      <p:pic>
        <p:nvPicPr>
          <p:cNvPr id="8" name="Picture 7">
            <a:extLst>
              <a:ext uri="{FF2B5EF4-FFF2-40B4-BE49-F238E27FC236}">
                <a16:creationId xmlns:a16="http://schemas.microsoft.com/office/drawing/2014/main" id="{8C796D16-B512-451B-91D6-F336438D6E20}"/>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543800" y="274638"/>
            <a:ext cx="1143000" cy="1143000"/>
          </a:xfrm>
          <a:prstGeom prst="rect">
            <a:avLst/>
          </a:prstGeom>
        </p:spPr>
      </p:pic>
    </p:spTree>
    <p:extLst>
      <p:ext uri="{BB962C8B-B14F-4D97-AF65-F5344CB8AC3E}">
        <p14:creationId xmlns:p14="http://schemas.microsoft.com/office/powerpoint/2010/main" val="18053841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VTU"/>
          <p:cNvPicPr/>
          <p:nvPr/>
        </p:nvPicPr>
        <p:blipFill>
          <a:blip r:embed="rId3">
            <a:extLst>
              <a:ext uri="{28A0092B-C50C-407E-A947-70E740481C1C}">
                <a14:useLocalDpi xmlns:a14="http://schemas.microsoft.com/office/drawing/2010/main" val="0"/>
              </a:ext>
            </a:extLst>
          </a:blip>
          <a:srcRect/>
          <a:stretch>
            <a:fillRect/>
          </a:stretch>
        </p:blipFill>
        <p:spPr bwMode="auto">
          <a:xfrm>
            <a:off x="1979712" y="548680"/>
            <a:ext cx="5040560" cy="1008112"/>
          </a:xfrm>
          <a:prstGeom prst="rect">
            <a:avLst/>
          </a:prstGeom>
          <a:noFill/>
          <a:ln>
            <a:noFill/>
          </a:ln>
        </p:spPr>
      </p:pic>
      <p:sp>
        <p:nvSpPr>
          <p:cNvPr id="4" name="Rectangle 3"/>
          <p:cNvSpPr/>
          <p:nvPr/>
        </p:nvSpPr>
        <p:spPr>
          <a:xfrm>
            <a:off x="755576" y="1700808"/>
            <a:ext cx="7848872" cy="1600438"/>
          </a:xfrm>
          <a:prstGeom prst="rect">
            <a:avLst/>
          </a:prstGeom>
        </p:spPr>
        <p:txBody>
          <a:bodyPr wrap="square">
            <a:spAutoFit/>
          </a:bodyPr>
          <a:lstStyle/>
          <a:p>
            <a:pPr algn="ctr"/>
            <a:r>
              <a:rPr lang="en-US" sz="1600" b="1" dirty="0">
                <a:latin typeface="Times New Roman" pitchFamily="18" charset="0"/>
                <a:ea typeface="Verdana" pitchFamily="34" charset="0"/>
                <a:cs typeface="Times New Roman" pitchFamily="18" charset="0"/>
              </a:rPr>
              <a:t>DEPARTMENT OF COMPUTER SCIENCE &amp; ENGINEERING</a:t>
            </a:r>
          </a:p>
          <a:p>
            <a:pPr algn="ctr"/>
            <a:r>
              <a:rPr lang="en-US" sz="1600" b="1" dirty="0">
                <a:latin typeface="Times New Roman" pitchFamily="18" charset="0"/>
                <a:ea typeface="Verdana" pitchFamily="34" charset="0"/>
                <a:cs typeface="Times New Roman" pitchFamily="18" charset="0"/>
              </a:rPr>
              <a:t>SCHOOL OF COMPUTING</a:t>
            </a:r>
          </a:p>
          <a:p>
            <a:pPr algn="ctr"/>
            <a:r>
              <a:rPr lang="en-US" sz="1600" b="1" dirty="0">
                <a:latin typeface="Times New Roman" pitchFamily="18" charset="0"/>
                <a:ea typeface="Verdana" pitchFamily="34" charset="0"/>
                <a:cs typeface="Times New Roman" pitchFamily="18" charset="0"/>
              </a:rPr>
              <a:t>1156CS701- MAJOR PROJECT(INHOUSE)</a:t>
            </a:r>
          </a:p>
          <a:p>
            <a:pPr algn="ctr"/>
            <a:r>
              <a:rPr lang="en-US" sz="1600" b="1" dirty="0">
                <a:latin typeface="Times New Roman" pitchFamily="18" charset="0"/>
                <a:ea typeface="Verdana" pitchFamily="34" charset="0"/>
                <a:cs typeface="Times New Roman" pitchFamily="18" charset="0"/>
              </a:rPr>
              <a:t>WINTER SEMESTER 2023-2024</a:t>
            </a:r>
          </a:p>
          <a:p>
            <a:pPr algn="ctr"/>
            <a:r>
              <a:rPr lang="en-US" sz="1600" b="1" dirty="0">
                <a:latin typeface="Times New Roman" pitchFamily="18" charset="0"/>
                <a:ea typeface="Verdana" pitchFamily="34" charset="0"/>
                <a:cs typeface="Times New Roman" pitchFamily="18" charset="0"/>
              </a:rPr>
              <a:t>REVIEW - II</a:t>
            </a:r>
            <a:endParaRPr lang="en-IN" sz="1600" dirty="0">
              <a:latin typeface="Times New Roman" pitchFamily="18" charset="0"/>
              <a:ea typeface="Verdana" pitchFamily="34" charset="0"/>
              <a:cs typeface="Times New Roman" pitchFamily="18" charset="0"/>
            </a:endParaRPr>
          </a:p>
          <a:p>
            <a:pPr algn="ctr"/>
            <a:endParaRPr lang="en-IN" dirty="0"/>
          </a:p>
        </p:txBody>
      </p:sp>
      <p:sp>
        <p:nvSpPr>
          <p:cNvPr id="7" name="Rectangle 6"/>
          <p:cNvSpPr/>
          <p:nvPr/>
        </p:nvSpPr>
        <p:spPr>
          <a:xfrm>
            <a:off x="557808" y="3362801"/>
            <a:ext cx="7848872" cy="707886"/>
          </a:xfrm>
          <a:prstGeom prst="rect">
            <a:avLst/>
          </a:prstGeom>
        </p:spPr>
        <p:txBody>
          <a:bodyPr wrap="square">
            <a:spAutoFit/>
          </a:bodyPr>
          <a:lstStyle/>
          <a:p>
            <a:pPr algn="ctr"/>
            <a:r>
              <a:rPr lang="en-IN" sz="2000" b="1" dirty="0">
                <a:latin typeface="Times New Roman" pitchFamily="18" charset="0"/>
                <a:cs typeface="Times New Roman" pitchFamily="18" charset="0"/>
              </a:rPr>
              <a:t>“</a:t>
            </a:r>
            <a:r>
              <a:rPr lang="en-US" sz="2000" b="1" dirty="0">
                <a:latin typeface="Times New Roman" pitchFamily="18" charset="0"/>
                <a:cs typeface="Times New Roman" pitchFamily="18" charset="0"/>
              </a:rPr>
              <a:t>Cyberattack Identification and Localization Using Adaptive Hierarchical Approach in Active Distribution Systems</a:t>
            </a:r>
            <a:r>
              <a:rPr lang="en-IN" sz="2000" b="1" dirty="0">
                <a:latin typeface="Times New Roman" pitchFamily="18" charset="0"/>
                <a:cs typeface="Times New Roman" pitchFamily="18" charset="0"/>
              </a:rPr>
              <a:t> ”</a:t>
            </a:r>
            <a:endParaRPr lang="en-IN" sz="2000" dirty="0"/>
          </a:p>
        </p:txBody>
      </p:sp>
      <p:sp>
        <p:nvSpPr>
          <p:cNvPr id="8" name="Rectangle 7"/>
          <p:cNvSpPr/>
          <p:nvPr/>
        </p:nvSpPr>
        <p:spPr>
          <a:xfrm>
            <a:off x="5004048" y="4869160"/>
            <a:ext cx="4032448" cy="1169551"/>
          </a:xfrm>
          <a:prstGeom prst="rect">
            <a:avLst/>
          </a:prstGeom>
        </p:spPr>
        <p:txBody>
          <a:bodyPr wrap="square">
            <a:spAutoFit/>
          </a:bodyPr>
          <a:lstStyle/>
          <a:p>
            <a:r>
              <a:rPr lang="en-IN" sz="1400" b="1" dirty="0">
                <a:latin typeface="Times New Roman" pitchFamily="18" charset="0"/>
                <a:cs typeface="Times New Roman" pitchFamily="18" charset="0"/>
              </a:rPr>
              <a:t>PRESENTED BY</a:t>
            </a:r>
          </a:p>
          <a:p>
            <a:pPr algn="ctr"/>
            <a:endParaRPr lang="en-IN" sz="1400" b="1" dirty="0">
              <a:latin typeface="Times New Roman" pitchFamily="18" charset="0"/>
              <a:cs typeface="Times New Roman" pitchFamily="18" charset="0"/>
            </a:endParaRPr>
          </a:p>
          <a:p>
            <a:r>
              <a:rPr lang="en-IN" sz="1400" b="1" dirty="0">
                <a:latin typeface="Times New Roman" pitchFamily="18" charset="0"/>
                <a:cs typeface="Times New Roman" pitchFamily="18" charset="0"/>
              </a:rPr>
              <a:t>1. MOHAMMAD AFROZ  (16850)(20UECS0616)</a:t>
            </a:r>
          </a:p>
          <a:p>
            <a:r>
              <a:rPr lang="en-IN" sz="1400" b="1" dirty="0">
                <a:latin typeface="Times New Roman" pitchFamily="18" charset="0"/>
                <a:cs typeface="Times New Roman" pitchFamily="18" charset="0"/>
              </a:rPr>
              <a:t>2. D M PHANI BHUSHAN (16937)(20UECS0218)</a:t>
            </a:r>
          </a:p>
          <a:p>
            <a:r>
              <a:rPr lang="en-IN" sz="1400" b="1" dirty="0">
                <a:latin typeface="Times New Roman" pitchFamily="18" charset="0"/>
                <a:cs typeface="Times New Roman" pitchFamily="18" charset="0"/>
              </a:rPr>
              <a:t>3. G C SASI KANTH           (12412)(20UECS0281)</a:t>
            </a:r>
          </a:p>
        </p:txBody>
      </p:sp>
      <p:sp>
        <p:nvSpPr>
          <p:cNvPr id="9" name="Rectangle 8"/>
          <p:cNvSpPr/>
          <p:nvPr/>
        </p:nvSpPr>
        <p:spPr>
          <a:xfrm>
            <a:off x="557808" y="4831998"/>
            <a:ext cx="2843808" cy="1169551"/>
          </a:xfrm>
          <a:prstGeom prst="rect">
            <a:avLst/>
          </a:prstGeom>
        </p:spPr>
        <p:txBody>
          <a:bodyPr wrap="square">
            <a:spAutoFit/>
          </a:bodyPr>
          <a:lstStyle/>
          <a:p>
            <a:r>
              <a:rPr lang="en-IN" sz="1400" b="1" dirty="0">
                <a:latin typeface="Times New Roman" pitchFamily="18" charset="0"/>
                <a:cs typeface="Times New Roman" pitchFamily="18" charset="0"/>
              </a:rPr>
              <a:t>SUPERVISED BY</a:t>
            </a:r>
          </a:p>
          <a:p>
            <a:endParaRPr lang="en-IN" sz="1400" b="1" dirty="0">
              <a:latin typeface="Times New Roman" pitchFamily="18" charset="0"/>
              <a:cs typeface="Times New Roman" pitchFamily="18" charset="0"/>
            </a:endParaRPr>
          </a:p>
          <a:p>
            <a:pPr marL="0" algn="l" rtl="0" eaLnBrk="1" latinLnBrk="0" hangingPunct="1">
              <a:spcBef>
                <a:spcPts val="0"/>
              </a:spcBef>
              <a:spcAft>
                <a:spcPts val="0"/>
              </a:spcAft>
            </a:pPr>
            <a:r>
              <a:rPr lang="en-US" sz="1400" b="1" kern="1200" spc="-25" dirty="0">
                <a:solidFill>
                  <a:srgbClr val="000000"/>
                </a:solidFill>
                <a:effectLst/>
                <a:latin typeface="Times New Roman" panose="02020603050405020304" pitchFamily="18" charset="0"/>
                <a:ea typeface="+mn-ea"/>
                <a:cs typeface="Times New Roman" panose="02020603050405020304" pitchFamily="18" charset="0"/>
              </a:rPr>
              <a:t>Dr</a:t>
            </a:r>
            <a:r>
              <a:rPr lang="en-US" sz="1400" kern="1200" spc="-25" dirty="0">
                <a:solidFill>
                  <a:srgbClr val="000000"/>
                </a:solidFill>
                <a:effectLst/>
                <a:latin typeface="Times New Roman" panose="02020603050405020304" pitchFamily="18" charset="0"/>
                <a:ea typeface="+mn-ea"/>
                <a:cs typeface="Times New Roman" panose="02020603050405020304" pitchFamily="18" charset="0"/>
              </a:rPr>
              <a:t> .</a:t>
            </a:r>
            <a:r>
              <a:rPr lang="en-US" sz="1400" b="1" kern="1200" spc="-25" dirty="0">
                <a:solidFill>
                  <a:srgbClr val="000000"/>
                </a:solidFill>
                <a:effectLst/>
                <a:latin typeface="Times New Roman" panose="02020603050405020304" pitchFamily="18" charset="0"/>
                <a:ea typeface="+mn-ea"/>
                <a:cs typeface="Times New Roman" panose="02020603050405020304" pitchFamily="18" charset="0"/>
              </a:rPr>
              <a:t>S.RAVIKUMAR.</a:t>
            </a:r>
            <a:endParaRPr lang="en-IN" sz="1400" dirty="0">
              <a:effectLst/>
            </a:endParaRPr>
          </a:p>
          <a:p>
            <a:pPr marL="0" algn="l" rtl="0" eaLnBrk="1" latinLnBrk="0" hangingPunct="1">
              <a:spcBef>
                <a:spcPts val="0"/>
              </a:spcBef>
              <a:spcAft>
                <a:spcPts val="0"/>
              </a:spcAft>
            </a:pPr>
            <a:r>
              <a:rPr lang="en-IN" sz="1400" b="1" kern="1200" dirty="0">
                <a:solidFill>
                  <a:srgbClr val="000000"/>
                </a:solidFill>
                <a:effectLst/>
                <a:latin typeface="Times New Roman" panose="02020603050405020304" pitchFamily="18" charset="0"/>
                <a:ea typeface="+mn-ea"/>
                <a:cs typeface="Times New Roman" panose="02020603050405020304" pitchFamily="18" charset="0"/>
              </a:rPr>
              <a:t>Associate Professor.</a:t>
            </a:r>
            <a:endParaRPr lang="en-IN" sz="1400" dirty="0">
              <a:effectLst/>
            </a:endParaRPr>
          </a:p>
          <a:p>
            <a:endParaRPr lang="en-IN" sz="1400" dirty="0"/>
          </a:p>
        </p:txBody>
      </p:sp>
      <p:sp>
        <p:nvSpPr>
          <p:cNvPr id="10" name="Slide Number Placeholder 9"/>
          <p:cNvSpPr>
            <a:spLocks noGrp="1"/>
          </p:cNvSpPr>
          <p:nvPr>
            <p:ph type="sldNum" sz="quarter" idx="12"/>
          </p:nvPr>
        </p:nvSpPr>
        <p:spPr/>
        <p:txBody>
          <a:bodyPr/>
          <a:lstStyle/>
          <a:p>
            <a:fld id="{FA00FD27-8DB0-4CB2-BD37-BEA95C6A1008}" type="slidenum">
              <a:rPr lang="en-IN" smtClean="0"/>
              <a:t>1</a:t>
            </a:fld>
            <a:endParaRPr lang="en-IN"/>
          </a:p>
        </p:txBody>
      </p:sp>
      <p:sp>
        <p:nvSpPr>
          <p:cNvPr id="11" name="Footer Placeholder 10"/>
          <p:cNvSpPr>
            <a:spLocks noGrp="1"/>
          </p:cNvSpPr>
          <p:nvPr>
            <p:ph type="ftr" sz="quarter" idx="11"/>
          </p:nvPr>
        </p:nvSpPr>
        <p:spPr>
          <a:xfrm>
            <a:off x="2551956" y="6341570"/>
            <a:ext cx="4900364" cy="365125"/>
          </a:xfrm>
        </p:spPr>
        <p:txBody>
          <a:bodyPr/>
          <a:lstStyle/>
          <a:p>
            <a:r>
              <a:rPr lang="en-US" dirty="0"/>
              <a:t>BATCH NO: 202     DEPARTMENT OF COMPUTER SCIENCE &amp; ENGINEERING</a:t>
            </a:r>
            <a:endParaRPr lang="en-IN" dirty="0"/>
          </a:p>
        </p:txBody>
      </p:sp>
      <p:sp>
        <p:nvSpPr>
          <p:cNvPr id="2" name="Date Placeholder 1">
            <a:extLst>
              <a:ext uri="{FF2B5EF4-FFF2-40B4-BE49-F238E27FC236}">
                <a16:creationId xmlns:a16="http://schemas.microsoft.com/office/drawing/2014/main" id="{B04B6E2B-D18D-4E02-AC24-5A326546D733}"/>
              </a:ext>
            </a:extLst>
          </p:cNvPr>
          <p:cNvSpPr>
            <a:spLocks noGrp="1"/>
          </p:cNvSpPr>
          <p:nvPr>
            <p:ph type="dt" sz="half" idx="10"/>
          </p:nvPr>
        </p:nvSpPr>
        <p:spPr/>
        <p:txBody>
          <a:bodyPr/>
          <a:lstStyle/>
          <a:p>
            <a:fld id="{78CAF385-F8FF-49BF-8B2A-7B0B0881A6BF}" type="datetime1">
              <a:rPr lang="en-IN" smtClean="0"/>
              <a:t>17-04-2024</a:t>
            </a:fld>
            <a:endParaRPr lang="en-IN"/>
          </a:p>
        </p:txBody>
      </p:sp>
    </p:spTree>
    <p:extLst>
      <p:ext uri="{BB962C8B-B14F-4D97-AF65-F5344CB8AC3E}">
        <p14:creationId xmlns:p14="http://schemas.microsoft.com/office/powerpoint/2010/main" val="2427753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Wingdings" pitchFamily="2" charset="2"/>
              <a:buChar char="§"/>
              <a:tabLst/>
              <a:defRPr/>
            </a:pPr>
            <a:r>
              <a:rPr kumimoji="0" lang="en-US" sz="2000" b="1"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Module 1: Hierarchical Cyber Attack Detection</a:t>
            </a:r>
            <a:endParaRPr kumimoji="0" lang="en-US" sz="20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Data Collection and Preprocessing:</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Gather data from various sources within the active distribution system, including smart meters, sensors, SCADA systems, and communication networks.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Preprocess the data to remove noise, handle missing values, and normalize the features.</a:t>
            </a: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Feature Extraction:</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Extract relevant features from the preprocessed data, such as power consumption patterns, voltage levels, frequency deviations, and network traffic characteristics.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Utilize advanced techniques like wavelet transforms or Fourier analysis to extract temporal and spectral features.</a:t>
            </a: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Anomaly Detection:</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Implement machine learning algorithms, such as support vector machines (SVM), random forests, or deep learning models, to detect anomalies in the system behavior.</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5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Train the models using historical data and validate their performance on unseen data to ensure robustness.</a:t>
            </a: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10</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DESIGN AND METHODOLOGIES</a:t>
            </a:r>
            <a:endParaRPr lang="en-IN" dirty="0"/>
          </a:p>
        </p:txBody>
      </p:sp>
      <p:sp>
        <p:nvSpPr>
          <p:cNvPr id="2" name="Date Placeholder 1">
            <a:extLst>
              <a:ext uri="{FF2B5EF4-FFF2-40B4-BE49-F238E27FC236}">
                <a16:creationId xmlns:a16="http://schemas.microsoft.com/office/drawing/2014/main" id="{6403A22A-BB9E-4D9D-9BAC-242B5FF1F552}"/>
              </a:ext>
            </a:extLst>
          </p:cNvPr>
          <p:cNvSpPr>
            <a:spLocks noGrp="1"/>
          </p:cNvSpPr>
          <p:nvPr>
            <p:ph type="dt" sz="half" idx="10"/>
          </p:nvPr>
        </p:nvSpPr>
        <p:spPr/>
        <p:txBody>
          <a:bodyPr/>
          <a:lstStyle/>
          <a:p>
            <a:fld id="{856C4837-B64D-4697-9251-0822BE9EE8B1}" type="datetime1">
              <a:rPr lang="en-IN" smtClean="0"/>
              <a:t>17-04-2024</a:t>
            </a:fld>
            <a:endParaRPr lang="en-IN"/>
          </a:p>
        </p:txBody>
      </p:sp>
    </p:spTree>
    <p:extLst>
      <p:ext uri="{BB962C8B-B14F-4D97-AF65-F5344CB8AC3E}">
        <p14:creationId xmlns:p14="http://schemas.microsoft.com/office/powerpoint/2010/main" val="40204289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Wingdings" pitchFamily="2" charset="2"/>
              <a:buChar char="§"/>
              <a:tabLst/>
              <a:defRPr/>
            </a:pPr>
            <a:r>
              <a:rPr kumimoji="0" lang="en-US" sz="2000" b="1"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Module 2: Cyber Attack Localization</a:t>
            </a:r>
            <a:endParaRPr kumimoji="0" lang="en-US" sz="20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Attack Signature Analysis: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Analyze the detected anomalies to identify potential cyber attack signatures, such as characteristic patterns or signatures associated with specific attack types.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Use domain knowledge and expert systems to classify the detected anomalies into different attack categories.</a:t>
            </a: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Propagation Analysis: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Investigate the propagation behavior of cyber attacks within the distribution system, including the spread of malicious activities and their impact on network components.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Develop propagation models based on graph theory or network flow analysis to predict the spread of attacks in real-time.</a:t>
            </a:r>
          </a:p>
          <a:p>
            <a:pPr marL="182880" marR="0" lvl="0" indent="-182880" algn="l" defTabSz="914400" rtl="0" eaLnBrk="1" fontAlgn="auto" latinLnBrk="0" hangingPunct="1">
              <a:lnSpc>
                <a:spcPct val="90000"/>
              </a:lnSpc>
              <a:spcBef>
                <a:spcPts val="1200"/>
              </a:spcBef>
              <a:spcAft>
                <a:spcPts val="0"/>
              </a:spcAft>
              <a:buClr>
                <a:srgbClr val="D34817">
                  <a:lumMod val="75000"/>
                </a:srgbClr>
              </a:buClr>
              <a:buSzPct val="85000"/>
              <a:buFont typeface="+mj-lt"/>
              <a:buAutoNum type="arabicPeriod"/>
              <a:tabLst/>
              <a:defRPr/>
            </a:pP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Localization Algorithms:</a:t>
            </a:r>
          </a:p>
          <a:p>
            <a:pPr marL="742950" marR="0" lvl="1" indent="-285750" algn="l" defTabSz="914400" rtl="0" eaLnBrk="1" fontAlgn="auto" latinLnBrk="0" hangingPunct="1">
              <a:lnSpc>
                <a:spcPct val="90000"/>
              </a:lnSpc>
              <a:spcBef>
                <a:spcPts val="400"/>
              </a:spcBef>
              <a:spcAft>
                <a:spcPts val="200"/>
              </a:spcAft>
              <a:buClr>
                <a:srgbClr val="D34817">
                  <a:lumMod val="75000"/>
                </a:srgbClr>
              </a:buClr>
              <a:buSzPct val="85000"/>
              <a:buFont typeface="+mj-lt"/>
              <a:buAutoNum type="arabicPeriod"/>
              <a:tabLst/>
              <a:defRPr/>
            </a:pPr>
            <a:r>
              <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Design localization algorithms to pinpoint the source and location of cyber attacks within the distribution network.</a:t>
            </a: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11</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DESIGN AND METHODOLOGIES</a:t>
            </a:r>
            <a:endParaRPr lang="en-IN" dirty="0"/>
          </a:p>
        </p:txBody>
      </p:sp>
      <p:sp>
        <p:nvSpPr>
          <p:cNvPr id="2" name="Date Placeholder 1">
            <a:extLst>
              <a:ext uri="{FF2B5EF4-FFF2-40B4-BE49-F238E27FC236}">
                <a16:creationId xmlns:a16="http://schemas.microsoft.com/office/drawing/2014/main" id="{6403A22A-BB9E-4D9D-9BAC-242B5FF1F552}"/>
              </a:ext>
            </a:extLst>
          </p:cNvPr>
          <p:cNvSpPr>
            <a:spLocks noGrp="1"/>
          </p:cNvSpPr>
          <p:nvPr>
            <p:ph type="dt" sz="half" idx="10"/>
          </p:nvPr>
        </p:nvSpPr>
        <p:spPr/>
        <p:txBody>
          <a:bodyPr/>
          <a:lstStyle/>
          <a:p>
            <a:fld id="{91A9AEF4-9D9F-44DB-A16E-6E6A49A1C4CE}" type="datetime1">
              <a:rPr lang="en-IN" smtClean="0"/>
              <a:t>17-04-2024</a:t>
            </a:fld>
            <a:endParaRPr lang="en-IN"/>
          </a:p>
        </p:txBody>
      </p:sp>
    </p:spTree>
    <p:extLst>
      <p:ext uri="{BB962C8B-B14F-4D97-AF65-F5344CB8AC3E}">
        <p14:creationId xmlns:p14="http://schemas.microsoft.com/office/powerpoint/2010/main" val="2131144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l">
              <a:buClr>
                <a:schemeClr val="accent6">
                  <a:lumMod val="50000"/>
                </a:schemeClr>
              </a:buClr>
              <a:buFont typeface="Wingdings" panose="05000000000000000000" pitchFamily="2" charset="2"/>
              <a:buChar char="§"/>
            </a:pPr>
            <a:r>
              <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rPr>
              <a:t>Module </a:t>
            </a:r>
            <a:r>
              <a:rPr lang="en-US" sz="2000" b="1" dirty="0">
                <a:solidFill>
                  <a:srgbClr val="0D0D0D"/>
                </a:solidFill>
                <a:highlight>
                  <a:srgbClr val="FFFFFF"/>
                </a:highlight>
                <a:latin typeface="Times New Roman" panose="02020603050405020304" pitchFamily="18" charset="0"/>
                <a:cs typeface="Times New Roman" panose="02020603050405020304" pitchFamily="18" charset="0"/>
              </a:rPr>
              <a:t>3</a:t>
            </a:r>
            <a:r>
              <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rPr>
              <a:t>: Real-time Incident Response and Mitigation:</a:t>
            </a:r>
          </a:p>
          <a:p>
            <a:pPr marL="182880" indent="-182880">
              <a:lnSpc>
                <a:spcPct val="90000"/>
              </a:lnSpc>
              <a:spcBef>
                <a:spcPts val="1200"/>
              </a:spcBef>
              <a:buClr>
                <a:srgbClr val="D34817">
                  <a:lumMod val="75000"/>
                </a:srgbClr>
              </a:buClr>
              <a:buSzPct val="85000"/>
              <a:buFont typeface="+mj-lt"/>
              <a:buAutoNum type="arabicPeriod"/>
              <a:defRPr/>
            </a:pPr>
            <a:r>
              <a:rPr lang="en-US" sz="2000" dirty="0">
                <a:solidFill>
                  <a:srgbClr val="0D0D0D"/>
                </a:solidFill>
                <a:highlight>
                  <a:srgbClr val="FFFFFF"/>
                </a:highlight>
                <a:latin typeface="Times New Roman" panose="02020603050405020304" pitchFamily="18" charset="0"/>
                <a:cs typeface="Times New Roman" panose="02020603050405020304" pitchFamily="18" charset="0"/>
              </a:rPr>
              <a:t>Real-time Monitoring and Analysis:</a:t>
            </a:r>
            <a:endPar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lvl="1">
              <a:lnSpc>
                <a:spcPct val="90000"/>
              </a:lnSpc>
              <a:spcBef>
                <a:spcPts val="400"/>
              </a:spcBef>
              <a:spcAft>
                <a:spcPts val="200"/>
              </a:spcAft>
              <a:buClr>
                <a:srgbClr val="D34817">
                  <a:lumMod val="75000"/>
                </a:srgbClr>
              </a:buClr>
              <a:buSzPct val="85000"/>
              <a:buFont typeface="+mj-lt"/>
              <a:buAutoNum type="arabicPeriod"/>
              <a:defRPr/>
            </a:pPr>
            <a:r>
              <a:rPr lang="en-US" sz="1800" dirty="0">
                <a:solidFill>
                  <a:srgbClr val="0D0D0D"/>
                </a:solidFill>
                <a:highlight>
                  <a:srgbClr val="FFFFFF"/>
                </a:highlight>
                <a:latin typeface="Times New Roman" panose="02020603050405020304" pitchFamily="18" charset="0"/>
                <a:cs typeface="Times New Roman" panose="02020603050405020304" pitchFamily="18" charset="0"/>
              </a:rPr>
              <a:t>Implement a real-time incident response system to monitor network activity and analyze potential threats as they occur.</a:t>
            </a:r>
            <a:endPar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lvl="1">
              <a:lnSpc>
                <a:spcPct val="90000"/>
              </a:lnSpc>
              <a:spcBef>
                <a:spcPts val="400"/>
              </a:spcBef>
              <a:spcAft>
                <a:spcPts val="200"/>
              </a:spcAft>
              <a:buClr>
                <a:srgbClr val="D34817">
                  <a:lumMod val="75000"/>
                </a:srgbClr>
              </a:buClr>
              <a:buSzPct val="85000"/>
              <a:buFont typeface="+mj-lt"/>
              <a:buAutoNum type="arabicPeriod"/>
              <a:defRPr/>
            </a:pPr>
            <a:r>
              <a:rPr lang="en-US" sz="1800" dirty="0">
                <a:solidFill>
                  <a:srgbClr val="0D0D0D"/>
                </a:solidFill>
                <a:highlight>
                  <a:srgbClr val="FFFFFF"/>
                </a:highlight>
                <a:latin typeface="Times New Roman" panose="02020603050405020304" pitchFamily="18" charset="0"/>
                <a:cs typeface="Times New Roman" panose="02020603050405020304" pitchFamily="18" charset="0"/>
              </a:rPr>
              <a:t>Utilize streaming data processing technologies for immediate threat detection and response.</a:t>
            </a:r>
            <a:endPar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marL="182880" indent="-182880">
              <a:lnSpc>
                <a:spcPct val="90000"/>
              </a:lnSpc>
              <a:spcBef>
                <a:spcPts val="1200"/>
              </a:spcBef>
              <a:buClr>
                <a:srgbClr val="D34817">
                  <a:lumMod val="75000"/>
                </a:srgbClr>
              </a:buClr>
              <a:buSzPct val="85000"/>
              <a:buFont typeface="+mj-lt"/>
              <a:buAutoNum type="arabicPeriod"/>
              <a:defRPr/>
            </a:pPr>
            <a:r>
              <a:rPr lang="en-US" sz="2000" dirty="0">
                <a:solidFill>
                  <a:srgbClr val="0D0D0D"/>
                </a:solidFill>
                <a:highlight>
                  <a:srgbClr val="FFFFFF"/>
                </a:highlight>
                <a:latin typeface="Times New Roman" panose="02020603050405020304" pitchFamily="18" charset="0"/>
                <a:cs typeface="Times New Roman" panose="02020603050405020304" pitchFamily="18" charset="0"/>
              </a:rPr>
              <a:t>Automated Response Actions: </a:t>
            </a:r>
          </a:p>
          <a:p>
            <a:pPr lvl="1">
              <a:lnSpc>
                <a:spcPct val="90000"/>
              </a:lnSpc>
              <a:spcBef>
                <a:spcPts val="400"/>
              </a:spcBef>
              <a:spcAft>
                <a:spcPts val="200"/>
              </a:spcAft>
              <a:buClr>
                <a:srgbClr val="D34817">
                  <a:lumMod val="75000"/>
                </a:srgbClr>
              </a:buClr>
              <a:buSzPct val="85000"/>
              <a:buFont typeface="+mj-lt"/>
              <a:buAutoNum type="arabicPeriod"/>
              <a:defRPr/>
            </a:pPr>
            <a:r>
              <a:rPr lang="en-US" sz="1800" dirty="0">
                <a:solidFill>
                  <a:srgbClr val="0D0D0D"/>
                </a:solidFill>
                <a:highlight>
                  <a:srgbClr val="FFFFFF"/>
                </a:highlight>
                <a:latin typeface="Times New Roman" panose="02020603050405020304" pitchFamily="18" charset="0"/>
                <a:cs typeface="Times New Roman" panose="02020603050405020304" pitchFamily="18" charset="0"/>
              </a:rPr>
              <a:t>Define automated response actions based on predefined rules and policies to mitigate identified threats.</a:t>
            </a:r>
            <a:endParaRPr kumimoji="0" lang="en-US" sz="1700" b="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endParaRPr>
          </a:p>
          <a:p>
            <a:pPr lvl="1">
              <a:lnSpc>
                <a:spcPct val="90000"/>
              </a:lnSpc>
              <a:spcBef>
                <a:spcPts val="400"/>
              </a:spcBef>
              <a:spcAft>
                <a:spcPts val="200"/>
              </a:spcAft>
              <a:buClr>
                <a:srgbClr val="D34817">
                  <a:lumMod val="75000"/>
                </a:srgbClr>
              </a:buClr>
              <a:buSzPct val="85000"/>
              <a:buFont typeface="+mj-lt"/>
              <a:buAutoNum type="arabicPeriod"/>
              <a:defRPr/>
            </a:pPr>
            <a:r>
              <a:rPr lang="en-US" sz="1800" dirty="0">
                <a:solidFill>
                  <a:srgbClr val="0D0D0D"/>
                </a:solidFill>
                <a:highlight>
                  <a:srgbClr val="FFFFFF"/>
                </a:highlight>
                <a:latin typeface="Times New Roman" panose="02020603050405020304" pitchFamily="18" charset="0"/>
                <a:cs typeface="Times New Roman" panose="02020603050405020304" pitchFamily="18" charset="0"/>
              </a:rPr>
              <a:t>Ensure adaptive response capabilities that adjust actions based on the severity and nature of detected attacks</a:t>
            </a:r>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12</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DESIGN AND METHODOLOGIES</a:t>
            </a:r>
            <a:endParaRPr lang="en-IN" dirty="0"/>
          </a:p>
        </p:txBody>
      </p:sp>
      <p:sp>
        <p:nvSpPr>
          <p:cNvPr id="2" name="Date Placeholder 1">
            <a:extLst>
              <a:ext uri="{FF2B5EF4-FFF2-40B4-BE49-F238E27FC236}">
                <a16:creationId xmlns:a16="http://schemas.microsoft.com/office/drawing/2014/main" id="{6403A22A-BB9E-4D9D-9BAC-242B5FF1F552}"/>
              </a:ext>
            </a:extLst>
          </p:cNvPr>
          <p:cNvSpPr>
            <a:spLocks noGrp="1"/>
          </p:cNvSpPr>
          <p:nvPr>
            <p:ph type="dt" sz="half" idx="10"/>
          </p:nvPr>
        </p:nvSpPr>
        <p:spPr/>
        <p:txBody>
          <a:bodyPr/>
          <a:lstStyle/>
          <a:p>
            <a:fld id="{6C8EA3BD-4C11-4BEF-87BC-9503269F0663}" type="datetime1">
              <a:rPr lang="en-IN" smtClean="0"/>
              <a:t>17-04-2024</a:t>
            </a:fld>
            <a:endParaRPr lang="en-IN"/>
          </a:p>
        </p:txBody>
      </p:sp>
    </p:spTree>
    <p:extLst>
      <p:ext uri="{BB962C8B-B14F-4D97-AF65-F5344CB8AC3E}">
        <p14:creationId xmlns:p14="http://schemas.microsoft.com/office/powerpoint/2010/main" val="17692965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ARCHITECTURE DIAGRAM</a:t>
            </a:r>
          </a:p>
          <a:p>
            <a:r>
              <a:rPr lang="en-IN" sz="2000" dirty="0">
                <a:latin typeface="Times New Roman" pitchFamily="18" charset="0"/>
                <a:cs typeface="Times New Roman" pitchFamily="18" charset="0"/>
              </a:rPr>
              <a:t>DATA FLOW DIAGRAM</a:t>
            </a:r>
          </a:p>
          <a:p>
            <a:r>
              <a:rPr lang="en-IN" sz="2000" dirty="0">
                <a:latin typeface="Times New Roman" pitchFamily="18" charset="0"/>
                <a:cs typeface="Times New Roman" pitchFamily="18" charset="0"/>
              </a:rPr>
              <a:t>ER DIAGRAM</a:t>
            </a:r>
          </a:p>
          <a:p>
            <a:r>
              <a:rPr lang="en-IN" sz="2000" dirty="0">
                <a:latin typeface="Times New Roman" pitchFamily="18" charset="0"/>
                <a:cs typeface="Times New Roman" pitchFamily="18" charset="0"/>
              </a:rPr>
              <a:t>SEQUENCE DIAGRAM</a:t>
            </a:r>
          </a:p>
          <a:p>
            <a:r>
              <a:rPr lang="en-IN" sz="2000" dirty="0">
                <a:latin typeface="Times New Roman" pitchFamily="18" charset="0"/>
                <a:cs typeface="Times New Roman" pitchFamily="18" charset="0"/>
              </a:rPr>
              <a:t>COLLABORATION DIAGRAM</a:t>
            </a: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13</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30C9C193-DE1C-4B1C-962A-272B333C245D}"/>
              </a:ext>
            </a:extLst>
          </p:cNvPr>
          <p:cNvSpPr>
            <a:spLocks noGrp="1"/>
          </p:cNvSpPr>
          <p:nvPr>
            <p:ph type="dt" sz="half" idx="10"/>
          </p:nvPr>
        </p:nvSpPr>
        <p:spPr/>
        <p:txBody>
          <a:bodyPr/>
          <a:lstStyle/>
          <a:p>
            <a:fld id="{4C0499F3-8D20-46C0-80B4-B0FEEA2CD302}" type="datetime1">
              <a:rPr lang="en-IN" smtClean="0"/>
              <a:t>17-04-2024</a:t>
            </a:fld>
            <a:endParaRPr lang="en-IN"/>
          </a:p>
        </p:txBody>
      </p:sp>
    </p:spTree>
    <p:extLst>
      <p:ext uri="{BB962C8B-B14F-4D97-AF65-F5344CB8AC3E}">
        <p14:creationId xmlns:p14="http://schemas.microsoft.com/office/powerpoint/2010/main" val="1880914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ARCHITECTURE DIAGRAM.</a:t>
            </a: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14</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30C9C193-DE1C-4B1C-962A-272B333C245D}"/>
              </a:ext>
            </a:extLst>
          </p:cNvPr>
          <p:cNvSpPr>
            <a:spLocks noGrp="1"/>
          </p:cNvSpPr>
          <p:nvPr>
            <p:ph type="dt" sz="half" idx="10"/>
          </p:nvPr>
        </p:nvSpPr>
        <p:spPr/>
        <p:txBody>
          <a:bodyPr/>
          <a:lstStyle/>
          <a:p>
            <a:fld id="{4A0A9B30-14EE-4760-9689-E3BF97B7C8BC}" type="datetime1">
              <a:rPr lang="en-IN" smtClean="0"/>
              <a:t>17-04-2024</a:t>
            </a:fld>
            <a:endParaRPr lang="en-IN"/>
          </a:p>
        </p:txBody>
      </p:sp>
      <p:pic>
        <p:nvPicPr>
          <p:cNvPr id="12" name="Picture 11">
            <a:extLst>
              <a:ext uri="{FF2B5EF4-FFF2-40B4-BE49-F238E27FC236}">
                <a16:creationId xmlns:a16="http://schemas.microsoft.com/office/drawing/2014/main" id="{A0AC8F18-86CA-79B6-6C25-1CAC4352261B}"/>
              </a:ext>
            </a:extLst>
          </p:cNvPr>
          <p:cNvPicPr>
            <a:picLocks noChangeAspect="1"/>
          </p:cNvPicPr>
          <p:nvPr/>
        </p:nvPicPr>
        <p:blipFill>
          <a:blip r:embed="rId2"/>
          <a:stretch>
            <a:fillRect/>
          </a:stretch>
        </p:blipFill>
        <p:spPr>
          <a:xfrm>
            <a:off x="827584" y="1981727"/>
            <a:ext cx="7205079" cy="4144436"/>
          </a:xfrm>
          <a:prstGeom prst="rect">
            <a:avLst/>
          </a:prstGeom>
        </p:spPr>
      </p:pic>
    </p:spTree>
    <p:extLst>
      <p:ext uri="{BB962C8B-B14F-4D97-AF65-F5344CB8AC3E}">
        <p14:creationId xmlns:p14="http://schemas.microsoft.com/office/powerpoint/2010/main" val="6838706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DATA FLOW DIAGRAM.</a:t>
            </a: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15</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30C9C193-DE1C-4B1C-962A-272B333C245D}"/>
              </a:ext>
            </a:extLst>
          </p:cNvPr>
          <p:cNvSpPr>
            <a:spLocks noGrp="1"/>
          </p:cNvSpPr>
          <p:nvPr>
            <p:ph type="dt" sz="half" idx="10"/>
          </p:nvPr>
        </p:nvSpPr>
        <p:spPr/>
        <p:txBody>
          <a:bodyPr/>
          <a:lstStyle/>
          <a:p>
            <a:fld id="{207F240C-4869-43CD-8138-7DB29E907A58}" type="datetime1">
              <a:rPr lang="en-IN" smtClean="0"/>
              <a:t>17-04-2024</a:t>
            </a:fld>
            <a:endParaRPr lang="en-IN"/>
          </a:p>
        </p:txBody>
      </p:sp>
      <p:pic>
        <p:nvPicPr>
          <p:cNvPr id="10" name="Picture 9">
            <a:extLst>
              <a:ext uri="{FF2B5EF4-FFF2-40B4-BE49-F238E27FC236}">
                <a16:creationId xmlns:a16="http://schemas.microsoft.com/office/drawing/2014/main" id="{A7FE8063-502B-45D6-7D0D-970B83B7C38F}"/>
              </a:ext>
            </a:extLst>
          </p:cNvPr>
          <p:cNvPicPr>
            <a:picLocks noChangeAspect="1"/>
          </p:cNvPicPr>
          <p:nvPr/>
        </p:nvPicPr>
        <p:blipFill>
          <a:blip r:embed="rId2"/>
          <a:stretch>
            <a:fillRect/>
          </a:stretch>
        </p:blipFill>
        <p:spPr>
          <a:xfrm>
            <a:off x="895350" y="1978025"/>
            <a:ext cx="7812514" cy="4148138"/>
          </a:xfrm>
          <a:prstGeom prst="rect">
            <a:avLst/>
          </a:prstGeom>
        </p:spPr>
      </p:pic>
    </p:spTree>
    <p:extLst>
      <p:ext uri="{BB962C8B-B14F-4D97-AF65-F5344CB8AC3E}">
        <p14:creationId xmlns:p14="http://schemas.microsoft.com/office/powerpoint/2010/main" val="937348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ER DIAGRAM.</a:t>
            </a: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16</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30C9C193-DE1C-4B1C-962A-272B333C245D}"/>
              </a:ext>
            </a:extLst>
          </p:cNvPr>
          <p:cNvSpPr>
            <a:spLocks noGrp="1"/>
          </p:cNvSpPr>
          <p:nvPr>
            <p:ph type="dt" sz="half" idx="10"/>
          </p:nvPr>
        </p:nvSpPr>
        <p:spPr/>
        <p:txBody>
          <a:bodyPr/>
          <a:lstStyle/>
          <a:p>
            <a:fld id="{71B68ADA-E2C5-40B8-9BC7-FECF6E452EE4}" type="datetime1">
              <a:rPr lang="en-IN" smtClean="0"/>
              <a:t>17-04-2024</a:t>
            </a:fld>
            <a:endParaRPr lang="en-IN"/>
          </a:p>
        </p:txBody>
      </p:sp>
      <p:pic>
        <p:nvPicPr>
          <p:cNvPr id="8" name="Picture 7" descr="A diagram of a diagram&#10;&#10;Description automatically generated with medium confidence">
            <a:extLst>
              <a:ext uri="{FF2B5EF4-FFF2-40B4-BE49-F238E27FC236}">
                <a16:creationId xmlns:a16="http://schemas.microsoft.com/office/drawing/2014/main" id="{A7B1D5AF-D1CA-3807-3F38-36C4CC2E335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2179739"/>
            <a:ext cx="8229600" cy="3625525"/>
          </a:xfrm>
          <a:prstGeom prst="rect">
            <a:avLst/>
          </a:prstGeom>
        </p:spPr>
      </p:pic>
    </p:spTree>
    <p:extLst>
      <p:ext uri="{BB962C8B-B14F-4D97-AF65-F5344CB8AC3E}">
        <p14:creationId xmlns:p14="http://schemas.microsoft.com/office/powerpoint/2010/main" val="41728017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IN" sz="2000" dirty="0">
                <a:latin typeface="Times New Roman" pitchFamily="18" charset="0"/>
                <a:cs typeface="Times New Roman" pitchFamily="18" charset="0"/>
              </a:rPr>
              <a:t>SEQUENCE DIAGRAM.</a:t>
            </a: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17</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IMPLEMENTATION</a:t>
            </a:r>
            <a:endParaRPr lang="en-IN" dirty="0"/>
          </a:p>
        </p:txBody>
      </p:sp>
      <p:sp>
        <p:nvSpPr>
          <p:cNvPr id="2" name="Date Placeholder 1">
            <a:extLst>
              <a:ext uri="{FF2B5EF4-FFF2-40B4-BE49-F238E27FC236}">
                <a16:creationId xmlns:a16="http://schemas.microsoft.com/office/drawing/2014/main" id="{30C9C193-DE1C-4B1C-962A-272B333C245D}"/>
              </a:ext>
            </a:extLst>
          </p:cNvPr>
          <p:cNvSpPr>
            <a:spLocks noGrp="1"/>
          </p:cNvSpPr>
          <p:nvPr>
            <p:ph type="dt" sz="half" idx="10"/>
          </p:nvPr>
        </p:nvSpPr>
        <p:spPr/>
        <p:txBody>
          <a:bodyPr/>
          <a:lstStyle/>
          <a:p>
            <a:fld id="{2ADCFE39-2EF1-4A56-A9A3-BFFFCD3C314F}" type="datetime1">
              <a:rPr lang="en-IN" smtClean="0"/>
              <a:t>17-04-2024</a:t>
            </a:fld>
            <a:endParaRPr lang="en-IN"/>
          </a:p>
        </p:txBody>
      </p:sp>
      <p:pic>
        <p:nvPicPr>
          <p:cNvPr id="8" name="Picture 7">
            <a:extLst>
              <a:ext uri="{FF2B5EF4-FFF2-40B4-BE49-F238E27FC236}">
                <a16:creationId xmlns:a16="http://schemas.microsoft.com/office/drawing/2014/main" id="{27C4F9F3-036A-EC84-FB39-BA5BCBAEBABE}"/>
              </a:ext>
            </a:extLst>
          </p:cNvPr>
          <p:cNvPicPr>
            <a:picLocks noChangeAspect="1"/>
          </p:cNvPicPr>
          <p:nvPr/>
        </p:nvPicPr>
        <p:blipFill>
          <a:blip r:embed="rId2"/>
          <a:stretch>
            <a:fillRect/>
          </a:stretch>
        </p:blipFill>
        <p:spPr>
          <a:xfrm>
            <a:off x="971600" y="1916791"/>
            <a:ext cx="7488832" cy="4209372"/>
          </a:xfrm>
          <a:prstGeom prst="rect">
            <a:avLst/>
          </a:prstGeom>
        </p:spPr>
      </p:pic>
    </p:spTree>
    <p:extLst>
      <p:ext uri="{BB962C8B-B14F-4D97-AF65-F5344CB8AC3E}">
        <p14:creationId xmlns:p14="http://schemas.microsoft.com/office/powerpoint/2010/main" val="18078715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000" b="1" dirty="0">
                <a:latin typeface="Times New Roman" pitchFamily="18" charset="0"/>
                <a:cs typeface="Times New Roman" pitchFamily="18" charset="0"/>
              </a:rPr>
              <a:t>UNIT TESTING</a:t>
            </a:r>
            <a:r>
              <a:rPr lang="en-IN" sz="2000" b="1" dirty="0">
                <a:latin typeface="Times New Roman" pitchFamily="18" charset="0"/>
                <a:cs typeface="Times New Roman" pitchFamily="18" charset="0"/>
              </a:rPr>
              <a:t>.</a:t>
            </a:r>
          </a:p>
          <a:p>
            <a:pPr marL="0" indent="0">
              <a:buNone/>
            </a:pPr>
            <a:endParaRPr lang="en-IN" sz="1800" dirty="0">
              <a:solidFill>
                <a:srgbClr val="0D0D0D"/>
              </a:solidFill>
              <a:latin typeface="Segoe UI" panose="020B0502040204020203" pitchFamily="34" charset="0"/>
              <a:ea typeface="Aptos" panose="020B0004020202020204" pitchFamily="34" charset="0"/>
            </a:endParaRPr>
          </a:p>
          <a:p>
            <a:pPr marL="0" indent="0">
              <a:buNone/>
            </a:pPr>
            <a:endParaRPr lang="en-IN" sz="1800" dirty="0">
              <a:solidFill>
                <a:srgbClr val="0D0D0D"/>
              </a:solidFill>
              <a:latin typeface="Segoe UI" panose="020B0502040204020203" pitchFamily="34" charset="0"/>
              <a:ea typeface="Aptos" panose="020B0004020202020204" pitchFamily="34" charset="0"/>
            </a:endParaRPr>
          </a:p>
          <a:p>
            <a:pPr marL="0" indent="0" algn="just">
              <a:buNone/>
            </a:pPr>
            <a:r>
              <a:rPr lang="en-IN" sz="1800" dirty="0">
                <a:solidFill>
                  <a:srgbClr val="0D0D0D"/>
                </a:solidFill>
                <a:latin typeface="Times New Roman" panose="02020603050405020304" pitchFamily="18" charset="0"/>
                <a:ea typeface="Aptos" panose="020B0004020202020204" pitchFamily="34" charset="0"/>
                <a:cs typeface="Times New Roman" panose="02020603050405020304" pitchFamily="18" charset="0"/>
              </a:rPr>
              <a:t>Unit testing </a:t>
            </a: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was conducted to verify the functionality of individual components such as data parsing, rule engine, and alert generation. For instance, data parsing tests involved feeding raw network packet data to the system and verifying the accuracy of parsed information including IP addresses, port numbers, and protocols. Similarly, the rule engine was tested with different attack rules to validate the system's ability to identify specific types of attacks based on predefined rules, while alert generation tests ensured that actionable alerts were appropriately generated upon detection of suspicious activity.</a:t>
            </a:r>
            <a:endParaRPr lang="en-US" sz="2000" dirty="0">
              <a:latin typeface="Times New Roman" panose="02020603050405020304"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18</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TESTING</a:t>
            </a:r>
            <a:endParaRPr lang="en-IN" dirty="0"/>
          </a:p>
        </p:txBody>
      </p:sp>
      <p:sp>
        <p:nvSpPr>
          <p:cNvPr id="2" name="Date Placeholder 1">
            <a:extLst>
              <a:ext uri="{FF2B5EF4-FFF2-40B4-BE49-F238E27FC236}">
                <a16:creationId xmlns:a16="http://schemas.microsoft.com/office/drawing/2014/main" id="{55F7E947-6EBB-4466-B3E0-3D5786C91D3C}"/>
              </a:ext>
            </a:extLst>
          </p:cNvPr>
          <p:cNvSpPr>
            <a:spLocks noGrp="1"/>
          </p:cNvSpPr>
          <p:nvPr>
            <p:ph type="dt" sz="half" idx="10"/>
          </p:nvPr>
        </p:nvSpPr>
        <p:spPr/>
        <p:txBody>
          <a:bodyPr/>
          <a:lstStyle/>
          <a:p>
            <a:fld id="{B9D04B89-E6D6-4EE9-934E-39E5020AB83C}" type="datetime1">
              <a:rPr lang="en-IN" smtClean="0"/>
              <a:t>17-04-2024</a:t>
            </a:fld>
            <a:endParaRPr lang="en-IN"/>
          </a:p>
        </p:txBody>
      </p:sp>
    </p:spTree>
    <p:extLst>
      <p:ext uri="{BB962C8B-B14F-4D97-AF65-F5344CB8AC3E}">
        <p14:creationId xmlns:p14="http://schemas.microsoft.com/office/powerpoint/2010/main" val="2419782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000" b="1" dirty="0">
                <a:latin typeface="Times New Roman" pitchFamily="18" charset="0"/>
                <a:cs typeface="Times New Roman" pitchFamily="18" charset="0"/>
              </a:rPr>
              <a:t>INTEGRATION TESTING.</a:t>
            </a:r>
          </a:p>
          <a:p>
            <a:pPr marL="0" indent="0">
              <a:buNone/>
            </a:pPr>
            <a:endParaRPr lang="en-US" sz="2000" b="1" dirty="0">
              <a:solidFill>
                <a:srgbClr val="0D0D0D"/>
              </a:solidFill>
              <a:effectLst/>
              <a:latin typeface="Times New Roman" pitchFamily="18" charset="0"/>
              <a:ea typeface="Aptos" panose="020B0004020202020204" pitchFamily="34" charset="0"/>
              <a:cs typeface="Times New Roman" pitchFamily="18" charset="0"/>
            </a:endParaRPr>
          </a:p>
          <a:p>
            <a:pPr marL="0" indent="0">
              <a:buNone/>
            </a:pPr>
            <a:endParaRPr lang="en-US" sz="2000" b="1" dirty="0">
              <a:solidFill>
                <a:srgbClr val="0D0D0D"/>
              </a:solidFill>
              <a:latin typeface="Times New Roman" panose="02020603050405020304" pitchFamily="18" charset="0"/>
              <a:ea typeface="Aptos" panose="020B0004020202020204" pitchFamily="34" charset="0"/>
              <a:cs typeface="Times New Roman" pitchFamily="18" charset="0"/>
            </a:endParaRPr>
          </a:p>
          <a:p>
            <a:pPr marL="0" indent="0" algn="just">
              <a:buNone/>
            </a:pP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Integration testing focused on validating interactions between integrated components. This included scenarios such as data parsing coupled with the rule engine to ensure proper identification and rule matching based on parsed network data and attack rules. Furthermore, integration of the rule engine with the alert generation module was tested to verify the seamless generation of alerts based on detected attack information.</a:t>
            </a:r>
            <a:endParaRPr lang="en-US" sz="2000" b="1" dirty="0">
              <a:latin typeface="Times New Roman" panose="02020603050405020304"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19</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TESTING</a:t>
            </a:r>
            <a:endParaRPr lang="en-IN" dirty="0"/>
          </a:p>
        </p:txBody>
      </p:sp>
      <p:sp>
        <p:nvSpPr>
          <p:cNvPr id="2" name="Date Placeholder 1">
            <a:extLst>
              <a:ext uri="{FF2B5EF4-FFF2-40B4-BE49-F238E27FC236}">
                <a16:creationId xmlns:a16="http://schemas.microsoft.com/office/drawing/2014/main" id="{55F7E947-6EBB-4466-B3E0-3D5786C91D3C}"/>
              </a:ext>
            </a:extLst>
          </p:cNvPr>
          <p:cNvSpPr>
            <a:spLocks noGrp="1"/>
          </p:cNvSpPr>
          <p:nvPr>
            <p:ph type="dt" sz="half" idx="10"/>
          </p:nvPr>
        </p:nvSpPr>
        <p:spPr/>
        <p:txBody>
          <a:bodyPr/>
          <a:lstStyle/>
          <a:p>
            <a:fld id="{3ED9C886-D5DA-4521-9EC3-39C113EF125E}" type="datetime1">
              <a:rPr lang="en-IN" smtClean="0"/>
              <a:t>17-04-2024</a:t>
            </a:fld>
            <a:endParaRPr lang="en-IN"/>
          </a:p>
        </p:txBody>
      </p:sp>
    </p:spTree>
    <p:extLst>
      <p:ext uri="{BB962C8B-B14F-4D97-AF65-F5344CB8AC3E}">
        <p14:creationId xmlns:p14="http://schemas.microsoft.com/office/powerpoint/2010/main" val="3623771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2267744" y="6348844"/>
            <a:ext cx="4824536" cy="365125"/>
          </a:xfrm>
        </p:spPr>
        <p:txBody>
          <a:bodyPr/>
          <a:lstStyle/>
          <a:p>
            <a:r>
              <a:rPr lang="en-US"/>
              <a:t>BATCH NO: 202     DEPARTMENT OF COMPUTER SCIENCE &amp; ENGINEERING</a:t>
            </a:r>
            <a:endParaRPr lang="en-IN" dirty="0"/>
          </a:p>
        </p:txBody>
      </p:sp>
      <p:sp>
        <p:nvSpPr>
          <p:cNvPr id="3" name="Slide Number Placeholder 2"/>
          <p:cNvSpPr>
            <a:spLocks noGrp="1"/>
          </p:cNvSpPr>
          <p:nvPr>
            <p:ph type="sldNum" sz="quarter" idx="12"/>
          </p:nvPr>
        </p:nvSpPr>
        <p:spPr/>
        <p:txBody>
          <a:bodyPr/>
          <a:lstStyle/>
          <a:p>
            <a:fld id="{FA00FD27-8DB0-4CB2-BD37-BEA95C6A1008}" type="slidenum">
              <a:rPr lang="en-IN" smtClean="0"/>
              <a:t>2</a:t>
            </a:fld>
            <a:endParaRPr lang="en-IN"/>
          </a:p>
        </p:txBody>
      </p:sp>
      <p:sp>
        <p:nvSpPr>
          <p:cNvPr id="4" name="Title 1"/>
          <p:cNvSpPr txBox="1">
            <a:spLocks/>
          </p:cNvSpPr>
          <p:nvPr/>
        </p:nvSpPr>
        <p:spPr>
          <a:xfrm>
            <a:off x="457200" y="326593"/>
            <a:ext cx="8229600" cy="726143"/>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AGENDA</a:t>
            </a:r>
            <a:endParaRPr lang="en-IN" b="1" dirty="0">
              <a:latin typeface="Times New Roman" pitchFamily="18" charset="0"/>
              <a:cs typeface="Times New Roman" pitchFamily="18" charset="0"/>
            </a:endParaRPr>
          </a:p>
        </p:txBody>
      </p:sp>
      <p:sp>
        <p:nvSpPr>
          <p:cNvPr id="6" name="Content Placeholder 2"/>
          <p:cNvSpPr txBox="1">
            <a:spLocks/>
          </p:cNvSpPr>
          <p:nvPr/>
        </p:nvSpPr>
        <p:spPr>
          <a:xfrm>
            <a:off x="457200" y="1340768"/>
            <a:ext cx="8229600" cy="4525963"/>
          </a:xfrm>
          <a:prstGeom prst="rect">
            <a:avLst/>
          </a:prstGeom>
        </p:spPr>
        <p:txBody>
          <a:bodyPr>
            <a:normAutofit fontScale="62500" lnSpcReduction="2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IN" sz="2400" dirty="0">
                <a:latin typeface="Times New Roman" pitchFamily="18" charset="0"/>
                <a:cs typeface="Times New Roman" pitchFamily="18" charset="0"/>
              </a:rPr>
              <a:t>ABSTRACT</a:t>
            </a:r>
          </a:p>
          <a:p>
            <a:pPr>
              <a:lnSpc>
                <a:spcPct val="150000"/>
              </a:lnSpc>
            </a:pPr>
            <a:r>
              <a:rPr lang="en-IN" sz="2400" dirty="0">
                <a:latin typeface="Times New Roman" pitchFamily="18" charset="0"/>
                <a:cs typeface="Times New Roman" pitchFamily="18" charset="0"/>
              </a:rPr>
              <a:t>OBJECTIVE</a:t>
            </a:r>
          </a:p>
          <a:p>
            <a:pPr>
              <a:lnSpc>
                <a:spcPct val="150000"/>
              </a:lnSpc>
            </a:pPr>
            <a:r>
              <a:rPr lang="en-IN" sz="2400" dirty="0">
                <a:latin typeface="Times New Roman" pitchFamily="18" charset="0"/>
                <a:cs typeface="Times New Roman" pitchFamily="18" charset="0"/>
              </a:rPr>
              <a:t>INTRODUCTION</a:t>
            </a:r>
          </a:p>
          <a:p>
            <a:pPr>
              <a:lnSpc>
                <a:spcPct val="150000"/>
              </a:lnSpc>
            </a:pPr>
            <a:r>
              <a:rPr lang="en-IN" sz="2400" dirty="0">
                <a:latin typeface="Times New Roman" pitchFamily="18" charset="0"/>
                <a:cs typeface="Times New Roman" pitchFamily="18" charset="0"/>
              </a:rPr>
              <a:t>LITERATURE REVIEW</a:t>
            </a:r>
          </a:p>
          <a:p>
            <a:pPr>
              <a:lnSpc>
                <a:spcPct val="150000"/>
              </a:lnSpc>
            </a:pPr>
            <a:r>
              <a:rPr lang="en-IN" sz="2400" dirty="0">
                <a:latin typeface="Times New Roman" pitchFamily="18" charset="0"/>
                <a:cs typeface="Times New Roman" pitchFamily="18" charset="0"/>
              </a:rPr>
              <a:t>DESIGN AND METHODOLOGIES</a:t>
            </a:r>
          </a:p>
          <a:p>
            <a:pPr>
              <a:lnSpc>
                <a:spcPct val="150000"/>
              </a:lnSpc>
            </a:pPr>
            <a:r>
              <a:rPr lang="en-IN" sz="2400" dirty="0">
                <a:latin typeface="Times New Roman" pitchFamily="18" charset="0"/>
                <a:cs typeface="Times New Roman" pitchFamily="18" charset="0"/>
              </a:rPr>
              <a:t>IMPLEMENTATION</a:t>
            </a:r>
          </a:p>
          <a:p>
            <a:pPr>
              <a:lnSpc>
                <a:spcPct val="150000"/>
              </a:lnSpc>
            </a:pPr>
            <a:r>
              <a:rPr lang="en-IN" sz="2400" dirty="0">
                <a:latin typeface="Times New Roman" pitchFamily="18" charset="0"/>
                <a:cs typeface="Times New Roman" pitchFamily="18" charset="0"/>
              </a:rPr>
              <a:t>TESTING</a:t>
            </a:r>
          </a:p>
          <a:p>
            <a:pPr>
              <a:lnSpc>
                <a:spcPct val="150000"/>
              </a:lnSpc>
            </a:pPr>
            <a:r>
              <a:rPr lang="en-IN" sz="2400" dirty="0">
                <a:latin typeface="Times New Roman" pitchFamily="18" charset="0"/>
                <a:cs typeface="Times New Roman" pitchFamily="18" charset="0"/>
              </a:rPr>
              <a:t>INPUT AND OUTPUT</a:t>
            </a:r>
          </a:p>
          <a:p>
            <a:pPr>
              <a:lnSpc>
                <a:spcPct val="150000"/>
              </a:lnSpc>
            </a:pPr>
            <a:r>
              <a:rPr lang="en-IN" sz="2400" dirty="0">
                <a:latin typeface="Times New Roman" pitchFamily="18" charset="0"/>
                <a:cs typeface="Times New Roman" pitchFamily="18" charset="0"/>
              </a:rPr>
              <a:t>DEMO VIDEO</a:t>
            </a:r>
          </a:p>
          <a:p>
            <a:pPr>
              <a:lnSpc>
                <a:spcPct val="150000"/>
              </a:lnSpc>
            </a:pPr>
            <a:r>
              <a:rPr lang="en-IN" sz="2400" dirty="0">
                <a:latin typeface="Times New Roman" pitchFamily="18" charset="0"/>
                <a:cs typeface="Times New Roman" pitchFamily="18" charset="0"/>
              </a:rPr>
              <a:t>CONCLUSION</a:t>
            </a:r>
          </a:p>
          <a:p>
            <a:pPr>
              <a:lnSpc>
                <a:spcPct val="150000"/>
              </a:lnSpc>
            </a:pPr>
            <a:r>
              <a:rPr lang="en-IN" sz="2400" dirty="0">
                <a:latin typeface="Times New Roman" pitchFamily="18" charset="0"/>
                <a:cs typeface="Times New Roman" pitchFamily="18" charset="0"/>
              </a:rPr>
              <a:t>PLAGIARISM REPORT OF PPT</a:t>
            </a:r>
          </a:p>
          <a:p>
            <a:pPr>
              <a:lnSpc>
                <a:spcPct val="150000"/>
              </a:lnSpc>
            </a:pPr>
            <a:r>
              <a:rPr lang="en-IN" sz="2400" dirty="0">
                <a:latin typeface="Times New Roman" pitchFamily="18" charset="0"/>
                <a:cs typeface="Times New Roman" pitchFamily="18" charset="0"/>
              </a:rPr>
              <a:t>REFERENCES</a:t>
            </a: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5" name="Date Placeholder 4">
            <a:extLst>
              <a:ext uri="{FF2B5EF4-FFF2-40B4-BE49-F238E27FC236}">
                <a16:creationId xmlns:a16="http://schemas.microsoft.com/office/drawing/2014/main" id="{33A34B77-5AC3-4083-AF75-FC3E929854C7}"/>
              </a:ext>
            </a:extLst>
          </p:cNvPr>
          <p:cNvSpPr>
            <a:spLocks noGrp="1"/>
          </p:cNvSpPr>
          <p:nvPr>
            <p:ph type="dt" sz="half" idx="10"/>
          </p:nvPr>
        </p:nvSpPr>
        <p:spPr/>
        <p:txBody>
          <a:bodyPr/>
          <a:lstStyle/>
          <a:p>
            <a:fld id="{07E9E0EA-FE47-42C0-85F1-5B120B22AEC9}" type="datetime1">
              <a:rPr lang="en-IN" smtClean="0"/>
              <a:t>17-04-2024</a:t>
            </a:fld>
            <a:endParaRPr lang="en-IN"/>
          </a:p>
        </p:txBody>
      </p:sp>
    </p:spTree>
    <p:extLst>
      <p:ext uri="{BB962C8B-B14F-4D97-AF65-F5344CB8AC3E}">
        <p14:creationId xmlns:p14="http://schemas.microsoft.com/office/powerpoint/2010/main" val="12330510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000" b="1" dirty="0">
                <a:latin typeface="Times New Roman" pitchFamily="18" charset="0"/>
                <a:cs typeface="Times New Roman" pitchFamily="18" charset="0"/>
              </a:rPr>
              <a:t>FUNCTIONAL TESTING.</a:t>
            </a:r>
          </a:p>
          <a:p>
            <a:pPr marL="0" indent="0">
              <a:buNone/>
            </a:pPr>
            <a:endParaRPr lang="en-IN" sz="2000" dirty="0">
              <a:latin typeface="Times New Roman" pitchFamily="18" charset="0"/>
              <a:cs typeface="Times New Roman" pitchFamily="18" charset="0"/>
            </a:endParaRPr>
          </a:p>
          <a:p>
            <a:pPr marL="0" indent="0">
              <a:buNone/>
            </a:pPr>
            <a:endParaRPr lang="en-IN" sz="2000" dirty="0">
              <a:latin typeface="Times New Roman" pitchFamily="18" charset="0"/>
              <a:cs typeface="Times New Roman" pitchFamily="18" charset="0"/>
            </a:endParaRPr>
          </a:p>
          <a:p>
            <a:pPr marL="0" indent="0" algn="just">
              <a:buNone/>
            </a:pP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Functional testing scenarios were designed to evaluate the system's performance and </a:t>
            </a:r>
            <a:r>
              <a:rPr lang="en-IN" sz="1800" dirty="0" err="1">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behavior</a:t>
            </a: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 under different attack simulations. For example, a denial-of-service (DoS) attack simulation involved injecting high-volume traffic into the system to test its detection capabilities and verify the generation of alerts for DoS attacks. Additionally, tests for port scanning detection were conducted to identify and respond to port scanning activities within the network.</a:t>
            </a:r>
            <a:endParaRPr lang="en-IN" sz="2000" dirty="0">
              <a:latin typeface="Times New Roman" panose="02020603050405020304" pitchFamily="18" charset="0"/>
              <a:cs typeface="Times New Roman" pitchFamily="18" charset="0"/>
            </a:endParaRPr>
          </a:p>
          <a:p>
            <a:pPr marL="0" indent="0">
              <a:buNone/>
            </a:pPr>
            <a:endParaRPr lang="en-IN" sz="2000" dirty="0">
              <a:latin typeface="Times New Roman" panose="02020603050405020304"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20</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TESTING</a:t>
            </a:r>
            <a:endParaRPr lang="en-IN" dirty="0"/>
          </a:p>
        </p:txBody>
      </p:sp>
      <p:sp>
        <p:nvSpPr>
          <p:cNvPr id="2" name="Date Placeholder 1">
            <a:extLst>
              <a:ext uri="{FF2B5EF4-FFF2-40B4-BE49-F238E27FC236}">
                <a16:creationId xmlns:a16="http://schemas.microsoft.com/office/drawing/2014/main" id="{55F7E947-6EBB-4466-B3E0-3D5786C91D3C}"/>
              </a:ext>
            </a:extLst>
          </p:cNvPr>
          <p:cNvSpPr>
            <a:spLocks noGrp="1"/>
          </p:cNvSpPr>
          <p:nvPr>
            <p:ph type="dt" sz="half" idx="10"/>
          </p:nvPr>
        </p:nvSpPr>
        <p:spPr/>
        <p:txBody>
          <a:bodyPr/>
          <a:lstStyle/>
          <a:p>
            <a:fld id="{FF3AEC96-1DEB-479D-83A8-5C2446871751}" type="datetime1">
              <a:rPr lang="en-IN" smtClean="0"/>
              <a:t>17-04-2024</a:t>
            </a:fld>
            <a:endParaRPr lang="en-IN"/>
          </a:p>
        </p:txBody>
      </p:sp>
    </p:spTree>
    <p:extLst>
      <p:ext uri="{BB962C8B-B14F-4D97-AF65-F5344CB8AC3E}">
        <p14:creationId xmlns:p14="http://schemas.microsoft.com/office/powerpoint/2010/main" val="8928114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000" b="1" dirty="0">
                <a:latin typeface="Times New Roman" pitchFamily="18" charset="0"/>
                <a:cs typeface="Times New Roman" pitchFamily="18" charset="0"/>
              </a:rPr>
              <a:t>WHITE BOX TESTING</a:t>
            </a:r>
            <a:r>
              <a:rPr lang="en-IN" sz="2000" b="1" dirty="0">
                <a:latin typeface="Times New Roman" pitchFamily="18" charset="0"/>
                <a:cs typeface="Times New Roman" pitchFamily="18" charset="0"/>
              </a:rPr>
              <a:t>.</a:t>
            </a:r>
          </a:p>
          <a:p>
            <a:endParaRPr lang="en-IN" sz="2000" b="1" dirty="0">
              <a:latin typeface="Times New Roman" pitchFamily="18" charset="0"/>
              <a:cs typeface="Times New Roman" pitchFamily="18" charset="0"/>
            </a:endParaRPr>
          </a:p>
          <a:p>
            <a:endParaRPr lang="en-IN" sz="2000" b="1" dirty="0">
              <a:latin typeface="Times New Roman" pitchFamily="18" charset="0"/>
              <a:cs typeface="Times New Roman" pitchFamily="18" charset="0"/>
            </a:endParaRPr>
          </a:p>
          <a:p>
            <a:pPr marL="0" indent="0" algn="just">
              <a:buNone/>
            </a:pPr>
            <a:r>
              <a:rPr lang="en-IN" sz="1800" dirty="0">
                <a:solidFill>
                  <a:srgbClr val="0D0D0D"/>
                </a:solidFill>
                <a:latin typeface="Times New Roman" panose="02020603050405020304" pitchFamily="18" charset="0"/>
                <a:ea typeface="Aptos" panose="020B0004020202020204" pitchFamily="34" charset="0"/>
                <a:cs typeface="Times New Roman" panose="02020603050405020304" pitchFamily="18" charset="0"/>
              </a:rPr>
              <a:t>White box testing </a:t>
            </a: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aimed to validate the internal logic and code paths of the system. Comprehensive code coverage analysis was performed using various network packet scenarios to ensure that all critical code paths were exercised. Algorithm validation tests included stress testing and edge cases to assess the system's robustness and performance under different loads and conditions.</a:t>
            </a:r>
            <a:endParaRPr lang="en-US" sz="2000" b="1" dirty="0">
              <a:latin typeface="Times New Roman" panose="02020603050405020304"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21</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TESTING</a:t>
            </a:r>
            <a:endParaRPr lang="en-IN" dirty="0"/>
          </a:p>
        </p:txBody>
      </p:sp>
      <p:sp>
        <p:nvSpPr>
          <p:cNvPr id="2" name="Date Placeholder 1">
            <a:extLst>
              <a:ext uri="{FF2B5EF4-FFF2-40B4-BE49-F238E27FC236}">
                <a16:creationId xmlns:a16="http://schemas.microsoft.com/office/drawing/2014/main" id="{55F7E947-6EBB-4466-B3E0-3D5786C91D3C}"/>
              </a:ext>
            </a:extLst>
          </p:cNvPr>
          <p:cNvSpPr>
            <a:spLocks noGrp="1"/>
          </p:cNvSpPr>
          <p:nvPr>
            <p:ph type="dt" sz="half" idx="10"/>
          </p:nvPr>
        </p:nvSpPr>
        <p:spPr/>
        <p:txBody>
          <a:bodyPr/>
          <a:lstStyle/>
          <a:p>
            <a:fld id="{B1842651-54B1-4512-8E5E-D8DA8D14AB69}" type="datetime1">
              <a:rPr lang="en-IN" smtClean="0"/>
              <a:t>17-04-2024</a:t>
            </a:fld>
            <a:endParaRPr lang="en-IN"/>
          </a:p>
        </p:txBody>
      </p:sp>
    </p:spTree>
    <p:extLst>
      <p:ext uri="{BB962C8B-B14F-4D97-AF65-F5344CB8AC3E}">
        <p14:creationId xmlns:p14="http://schemas.microsoft.com/office/powerpoint/2010/main" val="36037650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sz="2000" b="1" dirty="0">
                <a:latin typeface="Times New Roman" pitchFamily="18" charset="0"/>
                <a:cs typeface="Times New Roman" pitchFamily="18" charset="0"/>
              </a:rPr>
              <a:t>BLACK BOX TESTING.</a:t>
            </a:r>
          </a:p>
          <a:p>
            <a:endParaRPr lang="en-US" sz="2000" b="1" dirty="0">
              <a:latin typeface="Times New Roman" pitchFamily="18" charset="0"/>
              <a:cs typeface="Times New Roman" pitchFamily="18" charset="0"/>
            </a:endParaRPr>
          </a:p>
          <a:p>
            <a:endParaRPr lang="en-US" sz="2000" b="1" dirty="0">
              <a:latin typeface="Times New Roman" pitchFamily="18" charset="0"/>
              <a:cs typeface="Times New Roman" pitchFamily="18" charset="0"/>
            </a:endParaRPr>
          </a:p>
          <a:p>
            <a:pPr marL="0" indent="0">
              <a:buNone/>
            </a:pP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Black </a:t>
            </a:r>
            <a:r>
              <a:rPr lang="en-IN" sz="1800" dirty="0">
                <a:solidFill>
                  <a:srgbClr val="0D0D0D"/>
                </a:solidFill>
                <a:latin typeface="Times New Roman" panose="02020603050405020304" pitchFamily="18" charset="0"/>
                <a:ea typeface="Aptos" panose="020B0004020202020204" pitchFamily="34" charset="0"/>
                <a:cs typeface="Times New Roman" panose="02020603050405020304" pitchFamily="18" charset="0"/>
              </a:rPr>
              <a:t>box testing </a:t>
            </a: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focused on evaluating the system's </a:t>
            </a:r>
            <a:r>
              <a:rPr lang="en-IN" sz="1800" dirty="0" err="1">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behavior</a:t>
            </a:r>
            <a:r>
              <a:rPr lang="en-IN" sz="1800" dirty="0">
                <a:solidFill>
                  <a:srgbClr val="0D0D0D"/>
                </a:solidFill>
                <a:effectLst/>
                <a:latin typeface="Times New Roman" panose="02020603050405020304" pitchFamily="18" charset="0"/>
                <a:ea typeface="Aptos" panose="020B0004020202020204" pitchFamily="34" charset="0"/>
                <a:cs typeface="Times New Roman" panose="02020603050405020304" pitchFamily="18" charset="0"/>
              </a:rPr>
              <a:t> from an external perspective and user interaction standpoint. This included input-output validation with diverse network packet data to ensure accurate identification of attack types, as well as usability testing of the user interface to ensure intuitive alert management and response.</a:t>
            </a:r>
            <a:endParaRPr lang="en-IN" sz="2000" b="1" dirty="0">
              <a:latin typeface="Times New Roman" panose="02020603050405020304" pitchFamily="18" charset="0"/>
              <a:cs typeface="Times New Roman" pitchFamily="18" charset="0"/>
            </a:endParaRPr>
          </a:p>
          <a:p>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22</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TESTING</a:t>
            </a:r>
            <a:endParaRPr lang="en-IN" dirty="0"/>
          </a:p>
        </p:txBody>
      </p:sp>
      <p:sp>
        <p:nvSpPr>
          <p:cNvPr id="2" name="Date Placeholder 1">
            <a:extLst>
              <a:ext uri="{FF2B5EF4-FFF2-40B4-BE49-F238E27FC236}">
                <a16:creationId xmlns:a16="http://schemas.microsoft.com/office/drawing/2014/main" id="{55F7E947-6EBB-4466-B3E0-3D5786C91D3C}"/>
              </a:ext>
            </a:extLst>
          </p:cNvPr>
          <p:cNvSpPr>
            <a:spLocks noGrp="1"/>
          </p:cNvSpPr>
          <p:nvPr>
            <p:ph type="dt" sz="half" idx="10"/>
          </p:nvPr>
        </p:nvSpPr>
        <p:spPr/>
        <p:txBody>
          <a:bodyPr/>
          <a:lstStyle/>
          <a:p>
            <a:fld id="{1F316F34-3026-4563-AD8D-2FECF5A65847}" type="datetime1">
              <a:rPr lang="en-IN" smtClean="0"/>
              <a:t>17-04-2024</a:t>
            </a:fld>
            <a:endParaRPr lang="en-IN"/>
          </a:p>
        </p:txBody>
      </p:sp>
    </p:spTree>
    <p:extLst>
      <p:ext uri="{BB962C8B-B14F-4D97-AF65-F5344CB8AC3E}">
        <p14:creationId xmlns:p14="http://schemas.microsoft.com/office/powerpoint/2010/main" val="31235686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3" name="Rectangle 2"/>
          <p:cNvSpPr/>
          <p:nvPr/>
        </p:nvSpPr>
        <p:spPr>
          <a:xfrm>
            <a:off x="457200" y="854583"/>
            <a:ext cx="5544616" cy="923330"/>
          </a:xfrm>
          <a:prstGeom prst="rect">
            <a:avLst/>
          </a:prstGeom>
        </p:spPr>
        <p:txBody>
          <a:bodyPr wrap="square">
            <a:spAutoFit/>
          </a:bodyPr>
          <a:lstStyle/>
          <a:p>
            <a:r>
              <a:rPr lang="en-IN" b="1" dirty="0">
                <a:latin typeface="Times New Roman" pitchFamily="18" charset="0"/>
                <a:cs typeface="Times New Roman" pitchFamily="18" charset="0"/>
              </a:rPr>
              <a:t>SCREENSHOTS:</a:t>
            </a:r>
          </a:p>
          <a:p>
            <a:endParaRPr lang="en-IN" b="1" dirty="0">
              <a:latin typeface="Times New Roman" pitchFamily="18" charset="0"/>
              <a:cs typeface="Times New Roman" pitchFamily="18" charset="0"/>
            </a:endParaRPr>
          </a:p>
          <a:p>
            <a:r>
              <a:rPr lang="en-IN" b="1" dirty="0">
                <a:latin typeface="Times New Roman" pitchFamily="18" charset="0"/>
                <a:cs typeface="Times New Roman" pitchFamily="18" charset="0"/>
              </a:rPr>
              <a:t>Input Data:</a:t>
            </a:r>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D2A0C2AB-7557-46A6-A6A1-28DABF1AD593}"/>
              </a:ext>
            </a:extLst>
          </p:cNvPr>
          <p:cNvSpPr>
            <a:spLocks noGrp="1"/>
          </p:cNvSpPr>
          <p:nvPr>
            <p:ph type="dt" sz="half" idx="10"/>
          </p:nvPr>
        </p:nvSpPr>
        <p:spPr/>
        <p:txBody>
          <a:bodyPr/>
          <a:lstStyle/>
          <a:p>
            <a:fld id="{A2E30144-8C7C-42D3-9221-1C21C7117233}" type="datetime1">
              <a:rPr lang="en-IN" smtClean="0"/>
              <a:t>17-04-2024</a:t>
            </a:fld>
            <a:endParaRPr lang="en-IN"/>
          </a:p>
        </p:txBody>
      </p:sp>
      <p:sp>
        <p:nvSpPr>
          <p:cNvPr id="6" name="Footer Placeholder 5">
            <a:extLst>
              <a:ext uri="{FF2B5EF4-FFF2-40B4-BE49-F238E27FC236}">
                <a16:creationId xmlns:a16="http://schemas.microsoft.com/office/drawing/2014/main" id="{406ABC6C-9360-4E37-A257-79247624A710}"/>
              </a:ext>
            </a:extLst>
          </p:cNvPr>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a:extLst>
              <a:ext uri="{FF2B5EF4-FFF2-40B4-BE49-F238E27FC236}">
                <a16:creationId xmlns:a16="http://schemas.microsoft.com/office/drawing/2014/main" id="{0E8874BE-D6FC-4A35-927C-029BCDACB3FD}"/>
              </a:ext>
            </a:extLst>
          </p:cNvPr>
          <p:cNvSpPr>
            <a:spLocks noGrp="1"/>
          </p:cNvSpPr>
          <p:nvPr>
            <p:ph type="sldNum" sz="quarter" idx="12"/>
          </p:nvPr>
        </p:nvSpPr>
        <p:spPr/>
        <p:txBody>
          <a:bodyPr/>
          <a:lstStyle/>
          <a:p>
            <a:fld id="{669AD40C-E5A7-4132-A31D-54A4D1BB6E89}" type="slidenum">
              <a:rPr lang="en-IN" smtClean="0"/>
              <a:t>23</a:t>
            </a:fld>
            <a:endParaRPr lang="en-IN"/>
          </a:p>
        </p:txBody>
      </p:sp>
      <p:pic>
        <p:nvPicPr>
          <p:cNvPr id="17" name="Picture 16" descr="A screenshot of a computer">
            <a:extLst>
              <a:ext uri="{FF2B5EF4-FFF2-40B4-BE49-F238E27FC236}">
                <a16:creationId xmlns:a16="http://schemas.microsoft.com/office/drawing/2014/main" id="{F526DEA1-E401-C2BE-1B34-363B36202E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946" y="2052146"/>
            <a:ext cx="8147248" cy="4306839"/>
          </a:xfrm>
          <a:prstGeom prst="rect">
            <a:avLst/>
          </a:prstGeom>
        </p:spPr>
      </p:pic>
    </p:spTree>
    <p:extLst>
      <p:ext uri="{BB962C8B-B14F-4D97-AF65-F5344CB8AC3E}">
        <p14:creationId xmlns:p14="http://schemas.microsoft.com/office/powerpoint/2010/main" val="20772985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3" name="Rectangle 2"/>
          <p:cNvSpPr/>
          <p:nvPr/>
        </p:nvSpPr>
        <p:spPr>
          <a:xfrm>
            <a:off x="457200" y="854583"/>
            <a:ext cx="5544616" cy="923330"/>
          </a:xfrm>
          <a:prstGeom prst="rect">
            <a:avLst/>
          </a:prstGeom>
        </p:spPr>
        <p:txBody>
          <a:bodyPr wrap="square">
            <a:spAutoFit/>
          </a:bodyPr>
          <a:lstStyle/>
          <a:p>
            <a:r>
              <a:rPr lang="en-IN" b="1" dirty="0">
                <a:latin typeface="Times New Roman" pitchFamily="18" charset="0"/>
                <a:cs typeface="Times New Roman" pitchFamily="18" charset="0"/>
              </a:rPr>
              <a:t>SCREENSHOTS:</a:t>
            </a:r>
          </a:p>
          <a:p>
            <a:endParaRPr lang="en-IN" b="1" dirty="0">
              <a:latin typeface="Times New Roman" pitchFamily="18" charset="0"/>
              <a:cs typeface="Times New Roman" pitchFamily="18" charset="0"/>
            </a:endParaRPr>
          </a:p>
          <a:p>
            <a:r>
              <a:rPr lang="en-IN" b="1" dirty="0">
                <a:latin typeface="Times New Roman" pitchFamily="18" charset="0"/>
                <a:cs typeface="Times New Roman" pitchFamily="18" charset="0"/>
              </a:rPr>
              <a:t>Output Data:</a:t>
            </a:r>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D2A0C2AB-7557-46A6-A6A1-28DABF1AD593}"/>
              </a:ext>
            </a:extLst>
          </p:cNvPr>
          <p:cNvSpPr>
            <a:spLocks noGrp="1"/>
          </p:cNvSpPr>
          <p:nvPr>
            <p:ph type="dt" sz="half" idx="10"/>
          </p:nvPr>
        </p:nvSpPr>
        <p:spPr/>
        <p:txBody>
          <a:bodyPr/>
          <a:lstStyle/>
          <a:p>
            <a:fld id="{1A9594EC-87E9-4E33-9549-10000FDBA14C}" type="datetime1">
              <a:rPr lang="en-IN" smtClean="0"/>
              <a:t>17-04-2024</a:t>
            </a:fld>
            <a:endParaRPr lang="en-IN"/>
          </a:p>
        </p:txBody>
      </p:sp>
      <p:sp>
        <p:nvSpPr>
          <p:cNvPr id="6" name="Footer Placeholder 5">
            <a:extLst>
              <a:ext uri="{FF2B5EF4-FFF2-40B4-BE49-F238E27FC236}">
                <a16:creationId xmlns:a16="http://schemas.microsoft.com/office/drawing/2014/main" id="{406ABC6C-9360-4E37-A257-79247624A710}"/>
              </a:ext>
            </a:extLst>
          </p:cNvPr>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a:extLst>
              <a:ext uri="{FF2B5EF4-FFF2-40B4-BE49-F238E27FC236}">
                <a16:creationId xmlns:a16="http://schemas.microsoft.com/office/drawing/2014/main" id="{0E8874BE-D6FC-4A35-927C-029BCDACB3FD}"/>
              </a:ext>
            </a:extLst>
          </p:cNvPr>
          <p:cNvSpPr>
            <a:spLocks noGrp="1"/>
          </p:cNvSpPr>
          <p:nvPr>
            <p:ph type="sldNum" sz="quarter" idx="12"/>
          </p:nvPr>
        </p:nvSpPr>
        <p:spPr/>
        <p:txBody>
          <a:bodyPr/>
          <a:lstStyle/>
          <a:p>
            <a:fld id="{669AD40C-E5A7-4132-A31D-54A4D1BB6E89}" type="slidenum">
              <a:rPr lang="en-IN" smtClean="0"/>
              <a:t>24</a:t>
            </a:fld>
            <a:endParaRPr lang="en-IN"/>
          </a:p>
        </p:txBody>
      </p:sp>
      <p:pic>
        <p:nvPicPr>
          <p:cNvPr id="13" name="Picture 12" descr="A screenshot of a computer">
            <a:extLst>
              <a:ext uri="{FF2B5EF4-FFF2-40B4-BE49-F238E27FC236}">
                <a16:creationId xmlns:a16="http://schemas.microsoft.com/office/drawing/2014/main" id="{A2E49C7E-1BC0-7281-B74D-54A7E90CC2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68" y="1916832"/>
            <a:ext cx="7560840" cy="3687683"/>
          </a:xfrm>
          <a:prstGeom prst="rect">
            <a:avLst/>
          </a:prstGeom>
        </p:spPr>
      </p:pic>
    </p:spTree>
    <p:extLst>
      <p:ext uri="{BB962C8B-B14F-4D97-AF65-F5344CB8AC3E}">
        <p14:creationId xmlns:p14="http://schemas.microsoft.com/office/powerpoint/2010/main" val="37354731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3" name="Rectangle 2"/>
          <p:cNvSpPr/>
          <p:nvPr/>
        </p:nvSpPr>
        <p:spPr>
          <a:xfrm>
            <a:off x="457200" y="854583"/>
            <a:ext cx="5544616" cy="923330"/>
          </a:xfrm>
          <a:prstGeom prst="rect">
            <a:avLst/>
          </a:prstGeom>
        </p:spPr>
        <p:txBody>
          <a:bodyPr wrap="square">
            <a:spAutoFit/>
          </a:bodyPr>
          <a:lstStyle/>
          <a:p>
            <a:r>
              <a:rPr lang="en-IN" b="1" dirty="0">
                <a:latin typeface="Times New Roman" pitchFamily="18" charset="0"/>
                <a:cs typeface="Times New Roman" pitchFamily="18" charset="0"/>
              </a:rPr>
              <a:t>SCREENSHOTS:</a:t>
            </a:r>
          </a:p>
          <a:p>
            <a:endParaRPr lang="en-IN" b="1" dirty="0">
              <a:latin typeface="Times New Roman" pitchFamily="18" charset="0"/>
              <a:cs typeface="Times New Roman" pitchFamily="18" charset="0"/>
            </a:endParaRPr>
          </a:p>
          <a:p>
            <a:r>
              <a:rPr lang="en-IN" b="1" dirty="0">
                <a:latin typeface="Times New Roman" pitchFamily="18" charset="0"/>
                <a:cs typeface="Times New Roman" pitchFamily="18" charset="0"/>
              </a:rPr>
              <a:t>Output Data:</a:t>
            </a:r>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D2A0C2AB-7557-46A6-A6A1-28DABF1AD593}"/>
              </a:ext>
            </a:extLst>
          </p:cNvPr>
          <p:cNvSpPr>
            <a:spLocks noGrp="1"/>
          </p:cNvSpPr>
          <p:nvPr>
            <p:ph type="dt" sz="half" idx="10"/>
          </p:nvPr>
        </p:nvSpPr>
        <p:spPr/>
        <p:txBody>
          <a:bodyPr/>
          <a:lstStyle/>
          <a:p>
            <a:fld id="{66B4A1AB-75A2-44F6-AD42-2B3703E9E5DA}" type="datetime1">
              <a:rPr lang="en-IN" smtClean="0"/>
              <a:t>17-04-2024</a:t>
            </a:fld>
            <a:endParaRPr lang="en-IN"/>
          </a:p>
        </p:txBody>
      </p:sp>
      <p:sp>
        <p:nvSpPr>
          <p:cNvPr id="6" name="Footer Placeholder 5">
            <a:extLst>
              <a:ext uri="{FF2B5EF4-FFF2-40B4-BE49-F238E27FC236}">
                <a16:creationId xmlns:a16="http://schemas.microsoft.com/office/drawing/2014/main" id="{406ABC6C-9360-4E37-A257-79247624A710}"/>
              </a:ext>
            </a:extLst>
          </p:cNvPr>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a:extLst>
              <a:ext uri="{FF2B5EF4-FFF2-40B4-BE49-F238E27FC236}">
                <a16:creationId xmlns:a16="http://schemas.microsoft.com/office/drawing/2014/main" id="{0E8874BE-D6FC-4A35-927C-029BCDACB3FD}"/>
              </a:ext>
            </a:extLst>
          </p:cNvPr>
          <p:cNvSpPr>
            <a:spLocks noGrp="1"/>
          </p:cNvSpPr>
          <p:nvPr>
            <p:ph type="sldNum" sz="quarter" idx="12"/>
          </p:nvPr>
        </p:nvSpPr>
        <p:spPr/>
        <p:txBody>
          <a:bodyPr/>
          <a:lstStyle/>
          <a:p>
            <a:fld id="{669AD40C-E5A7-4132-A31D-54A4D1BB6E89}" type="slidenum">
              <a:rPr lang="en-IN" smtClean="0"/>
              <a:t>25</a:t>
            </a:fld>
            <a:endParaRPr lang="en-IN"/>
          </a:p>
        </p:txBody>
      </p:sp>
      <p:pic>
        <p:nvPicPr>
          <p:cNvPr id="10" name="Picture 9" descr="A screenshot of a computer&#10;&#10;Description automatically generated">
            <a:extLst>
              <a:ext uri="{FF2B5EF4-FFF2-40B4-BE49-F238E27FC236}">
                <a16:creationId xmlns:a16="http://schemas.microsoft.com/office/drawing/2014/main" id="{1302F92D-F8C9-B751-335E-15F2DB205B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0011" y="1806817"/>
            <a:ext cx="7843978" cy="4082070"/>
          </a:xfrm>
          <a:prstGeom prst="rect">
            <a:avLst/>
          </a:prstGeom>
        </p:spPr>
      </p:pic>
    </p:spTree>
    <p:extLst>
      <p:ext uri="{BB962C8B-B14F-4D97-AF65-F5344CB8AC3E}">
        <p14:creationId xmlns:p14="http://schemas.microsoft.com/office/powerpoint/2010/main" val="1814034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3" name="Rectangle 2"/>
          <p:cNvSpPr/>
          <p:nvPr/>
        </p:nvSpPr>
        <p:spPr>
          <a:xfrm>
            <a:off x="457200" y="854583"/>
            <a:ext cx="5544616" cy="923330"/>
          </a:xfrm>
          <a:prstGeom prst="rect">
            <a:avLst/>
          </a:prstGeom>
        </p:spPr>
        <p:txBody>
          <a:bodyPr wrap="square">
            <a:spAutoFit/>
          </a:bodyPr>
          <a:lstStyle/>
          <a:p>
            <a:r>
              <a:rPr lang="en-IN" b="1" dirty="0">
                <a:latin typeface="Times New Roman" pitchFamily="18" charset="0"/>
                <a:cs typeface="Times New Roman" pitchFamily="18" charset="0"/>
              </a:rPr>
              <a:t>SCREENSHOTS:</a:t>
            </a:r>
          </a:p>
          <a:p>
            <a:endParaRPr lang="en-IN" b="1" dirty="0">
              <a:latin typeface="Times New Roman" pitchFamily="18" charset="0"/>
              <a:cs typeface="Times New Roman" pitchFamily="18" charset="0"/>
            </a:endParaRPr>
          </a:p>
          <a:p>
            <a:r>
              <a:rPr lang="en-IN" b="1" dirty="0">
                <a:latin typeface="Times New Roman" pitchFamily="18" charset="0"/>
                <a:cs typeface="Times New Roman" pitchFamily="18" charset="0"/>
              </a:rPr>
              <a:t>Output Data:</a:t>
            </a:r>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INPUT AND OUTPUT</a:t>
            </a:r>
            <a:endParaRPr lang="en-IN" dirty="0"/>
          </a:p>
        </p:txBody>
      </p:sp>
      <p:sp>
        <p:nvSpPr>
          <p:cNvPr id="5" name="Date Placeholder 4">
            <a:extLst>
              <a:ext uri="{FF2B5EF4-FFF2-40B4-BE49-F238E27FC236}">
                <a16:creationId xmlns:a16="http://schemas.microsoft.com/office/drawing/2014/main" id="{D2A0C2AB-7557-46A6-A6A1-28DABF1AD593}"/>
              </a:ext>
            </a:extLst>
          </p:cNvPr>
          <p:cNvSpPr>
            <a:spLocks noGrp="1"/>
          </p:cNvSpPr>
          <p:nvPr>
            <p:ph type="dt" sz="half" idx="10"/>
          </p:nvPr>
        </p:nvSpPr>
        <p:spPr/>
        <p:txBody>
          <a:bodyPr/>
          <a:lstStyle/>
          <a:p>
            <a:fld id="{1D539D75-24C6-494C-B962-8243BA61173D}" type="datetime1">
              <a:rPr lang="en-IN" smtClean="0"/>
              <a:t>17-04-2024</a:t>
            </a:fld>
            <a:endParaRPr lang="en-IN"/>
          </a:p>
        </p:txBody>
      </p:sp>
      <p:sp>
        <p:nvSpPr>
          <p:cNvPr id="6" name="Footer Placeholder 5">
            <a:extLst>
              <a:ext uri="{FF2B5EF4-FFF2-40B4-BE49-F238E27FC236}">
                <a16:creationId xmlns:a16="http://schemas.microsoft.com/office/drawing/2014/main" id="{406ABC6C-9360-4E37-A257-79247624A710}"/>
              </a:ext>
            </a:extLst>
          </p:cNvPr>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a:extLst>
              <a:ext uri="{FF2B5EF4-FFF2-40B4-BE49-F238E27FC236}">
                <a16:creationId xmlns:a16="http://schemas.microsoft.com/office/drawing/2014/main" id="{0E8874BE-D6FC-4A35-927C-029BCDACB3FD}"/>
              </a:ext>
            </a:extLst>
          </p:cNvPr>
          <p:cNvSpPr>
            <a:spLocks noGrp="1"/>
          </p:cNvSpPr>
          <p:nvPr>
            <p:ph type="sldNum" sz="quarter" idx="12"/>
          </p:nvPr>
        </p:nvSpPr>
        <p:spPr/>
        <p:txBody>
          <a:bodyPr/>
          <a:lstStyle/>
          <a:p>
            <a:fld id="{669AD40C-E5A7-4132-A31D-54A4D1BB6E89}" type="slidenum">
              <a:rPr lang="en-IN" smtClean="0"/>
              <a:t>26</a:t>
            </a:fld>
            <a:endParaRPr lang="en-IN"/>
          </a:p>
        </p:txBody>
      </p:sp>
      <p:pic>
        <p:nvPicPr>
          <p:cNvPr id="9" name="Picture 8" descr="A blue circle with red triangle and white text&#10;&#10;Description automatically generated">
            <a:extLst>
              <a:ext uri="{FF2B5EF4-FFF2-40B4-BE49-F238E27FC236}">
                <a16:creationId xmlns:a16="http://schemas.microsoft.com/office/drawing/2014/main" id="{8A3D4C76-E83D-EA8A-97F7-627B9454CD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824" y="1897920"/>
            <a:ext cx="4676821" cy="2216671"/>
          </a:xfrm>
          <a:prstGeom prst="rect">
            <a:avLst/>
          </a:prstGeom>
        </p:spPr>
      </p:pic>
      <p:pic>
        <p:nvPicPr>
          <p:cNvPr id="11" name="Picture 10" descr="A colorful circle with white text&#10;&#10;Description automatically generated">
            <a:extLst>
              <a:ext uri="{FF2B5EF4-FFF2-40B4-BE49-F238E27FC236}">
                <a16:creationId xmlns:a16="http://schemas.microsoft.com/office/drawing/2014/main" id="{0F6280C6-A84B-E05D-18C2-E4E48BAF66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7342" y="3828469"/>
            <a:ext cx="5195834" cy="2428379"/>
          </a:xfrm>
          <a:prstGeom prst="rect">
            <a:avLst/>
          </a:prstGeom>
        </p:spPr>
      </p:pic>
    </p:spTree>
    <p:extLst>
      <p:ext uri="{BB962C8B-B14F-4D97-AF65-F5344CB8AC3E}">
        <p14:creationId xmlns:p14="http://schemas.microsoft.com/office/powerpoint/2010/main" val="676488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457200" y="548680"/>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IN" dirty="0"/>
          </a:p>
        </p:txBody>
      </p:sp>
      <p:sp>
        <p:nvSpPr>
          <p:cNvPr id="4" name="Title 1"/>
          <p:cNvSpPr txBox="1">
            <a:spLocks/>
          </p:cNvSpPr>
          <p:nvPr/>
        </p:nvSpPr>
        <p:spPr>
          <a:xfrm>
            <a:off x="457200" y="357914"/>
            <a:ext cx="8229600" cy="1143000"/>
          </a:xfrm>
          <a:prstGeom prst="rect">
            <a:avLst/>
          </a:prstGeom>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IN" sz="2400" b="1" dirty="0">
                <a:latin typeface="Times New Roman" pitchFamily="18" charset="0"/>
                <a:cs typeface="Times New Roman" pitchFamily="18" charset="0"/>
              </a:rPr>
              <a:t>DEMO VEDIO</a:t>
            </a:r>
            <a:endParaRPr lang="en-IN" dirty="0"/>
          </a:p>
        </p:txBody>
      </p:sp>
      <p:sp>
        <p:nvSpPr>
          <p:cNvPr id="5" name="Date Placeholder 4">
            <a:extLst>
              <a:ext uri="{FF2B5EF4-FFF2-40B4-BE49-F238E27FC236}">
                <a16:creationId xmlns:a16="http://schemas.microsoft.com/office/drawing/2014/main" id="{D2A0C2AB-7557-46A6-A6A1-28DABF1AD593}"/>
              </a:ext>
            </a:extLst>
          </p:cNvPr>
          <p:cNvSpPr>
            <a:spLocks noGrp="1"/>
          </p:cNvSpPr>
          <p:nvPr>
            <p:ph type="dt" sz="half" idx="10"/>
          </p:nvPr>
        </p:nvSpPr>
        <p:spPr/>
        <p:txBody>
          <a:bodyPr/>
          <a:lstStyle/>
          <a:p>
            <a:fld id="{1D539D75-24C6-494C-B962-8243BA61173D}" type="datetime1">
              <a:rPr lang="en-IN" smtClean="0"/>
              <a:t>17-04-2024</a:t>
            </a:fld>
            <a:endParaRPr lang="en-IN"/>
          </a:p>
        </p:txBody>
      </p:sp>
      <p:sp>
        <p:nvSpPr>
          <p:cNvPr id="6" name="Footer Placeholder 5">
            <a:extLst>
              <a:ext uri="{FF2B5EF4-FFF2-40B4-BE49-F238E27FC236}">
                <a16:creationId xmlns:a16="http://schemas.microsoft.com/office/drawing/2014/main" id="{406ABC6C-9360-4E37-A257-79247624A710}"/>
              </a:ext>
            </a:extLst>
          </p:cNvPr>
          <p:cNvSpPr>
            <a:spLocks noGrp="1"/>
          </p:cNvSpPr>
          <p:nvPr>
            <p:ph type="ftr" sz="quarter" idx="11"/>
          </p:nvPr>
        </p:nvSpPr>
        <p:spPr/>
        <p:txBody>
          <a:bodyPr/>
          <a:lstStyle/>
          <a:p>
            <a:r>
              <a:rPr lang="en-US"/>
              <a:t>BATCH NO: 202     DEPARTMENT OF COMPUTER SCIENCE &amp; ENGINEERING</a:t>
            </a:r>
            <a:endParaRPr lang="en-IN"/>
          </a:p>
        </p:txBody>
      </p:sp>
      <p:sp>
        <p:nvSpPr>
          <p:cNvPr id="7" name="Slide Number Placeholder 6">
            <a:extLst>
              <a:ext uri="{FF2B5EF4-FFF2-40B4-BE49-F238E27FC236}">
                <a16:creationId xmlns:a16="http://schemas.microsoft.com/office/drawing/2014/main" id="{0E8874BE-D6FC-4A35-927C-029BCDACB3FD}"/>
              </a:ext>
            </a:extLst>
          </p:cNvPr>
          <p:cNvSpPr>
            <a:spLocks noGrp="1"/>
          </p:cNvSpPr>
          <p:nvPr>
            <p:ph type="sldNum" sz="quarter" idx="12"/>
          </p:nvPr>
        </p:nvSpPr>
        <p:spPr/>
        <p:txBody>
          <a:bodyPr/>
          <a:lstStyle/>
          <a:p>
            <a:fld id="{669AD40C-E5A7-4132-A31D-54A4D1BB6E89}" type="slidenum">
              <a:rPr lang="en-IN" smtClean="0"/>
              <a:t>27</a:t>
            </a:fld>
            <a:endParaRPr lang="en-IN"/>
          </a:p>
        </p:txBody>
      </p:sp>
      <p:pic>
        <p:nvPicPr>
          <p:cNvPr id="8" name="final">
            <a:hlinkClick r:id="" action="ppaction://media"/>
            <a:extLst>
              <a:ext uri="{FF2B5EF4-FFF2-40B4-BE49-F238E27FC236}">
                <a16:creationId xmlns:a16="http://schemas.microsoft.com/office/drawing/2014/main" id="{DA572931-5FE0-D5C8-67C4-31D0E234DF4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7200" y="1500914"/>
            <a:ext cx="8229600" cy="4664670"/>
          </a:xfrm>
          <a:prstGeom prst="rect">
            <a:avLst/>
          </a:prstGeom>
        </p:spPr>
      </p:pic>
    </p:spTree>
    <p:extLst>
      <p:ext uri="{BB962C8B-B14F-4D97-AF65-F5344CB8AC3E}">
        <p14:creationId xmlns:p14="http://schemas.microsoft.com/office/powerpoint/2010/main" val="10550034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749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pPr algn="l"/>
            <a:r>
              <a:rPr lang="en-IN" sz="2400" b="1" dirty="0">
                <a:latin typeface="Times New Roman" pitchFamily="18" charset="0"/>
                <a:cs typeface="Times New Roman" pitchFamily="18" charset="0"/>
              </a:rPr>
              <a:t>CONCLUSION</a:t>
            </a: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28</a:t>
            </a:fld>
            <a:endParaRPr lang="en-IN"/>
          </a:p>
        </p:txBody>
      </p:sp>
      <p:sp>
        <p:nvSpPr>
          <p:cNvPr id="3" name="Date Placeholder 2">
            <a:extLst>
              <a:ext uri="{FF2B5EF4-FFF2-40B4-BE49-F238E27FC236}">
                <a16:creationId xmlns:a16="http://schemas.microsoft.com/office/drawing/2014/main" id="{BF35A13F-A99B-4837-84E6-AE1522CBED38}"/>
              </a:ext>
            </a:extLst>
          </p:cNvPr>
          <p:cNvSpPr>
            <a:spLocks noGrp="1"/>
          </p:cNvSpPr>
          <p:nvPr>
            <p:ph type="dt" sz="half" idx="10"/>
          </p:nvPr>
        </p:nvSpPr>
        <p:spPr/>
        <p:txBody>
          <a:bodyPr/>
          <a:lstStyle/>
          <a:p>
            <a:fld id="{B359B23A-6BA9-42AC-841F-69ADED118C1B}" type="datetime1">
              <a:rPr lang="en-IN" smtClean="0"/>
              <a:t>17-04-2024</a:t>
            </a:fld>
            <a:endParaRPr lang="en-IN"/>
          </a:p>
        </p:txBody>
      </p:sp>
      <p:sp>
        <p:nvSpPr>
          <p:cNvPr id="12" name="TextBox 11">
            <a:extLst>
              <a:ext uri="{FF2B5EF4-FFF2-40B4-BE49-F238E27FC236}">
                <a16:creationId xmlns:a16="http://schemas.microsoft.com/office/drawing/2014/main" id="{A846F395-5202-C2D2-3BDE-F26499F27F26}"/>
              </a:ext>
            </a:extLst>
          </p:cNvPr>
          <p:cNvSpPr txBox="1"/>
          <p:nvPr/>
        </p:nvSpPr>
        <p:spPr>
          <a:xfrm>
            <a:off x="451701" y="1916832"/>
            <a:ext cx="8229600" cy="3416320"/>
          </a:xfrm>
          <a:prstGeom prst="rect">
            <a:avLst/>
          </a:prstGeom>
          <a:noFill/>
        </p:spPr>
        <p:txBody>
          <a:bodyPr wrap="square" rtlCol="0">
            <a:spAutoFit/>
          </a:bodyPr>
          <a:lstStyle/>
          <a:p>
            <a:pPr algn="just"/>
            <a:r>
              <a:rPr lang="en-US" b="0" i="0" dirty="0">
                <a:solidFill>
                  <a:srgbClr val="0D0D0D"/>
                </a:solidFill>
                <a:effectLst/>
                <a:highlight>
                  <a:srgbClr val="FFFFFF"/>
                </a:highlight>
                <a:latin typeface="Times New Roman" panose="02020603050405020304" pitchFamily="18" charset="0"/>
                <a:cs typeface="Times New Roman" panose="02020603050405020304" pitchFamily="18" charset="0"/>
              </a:rPr>
              <a:t>The development of the Cyber Attack Detection System represents a significant advancement in network security, leveraging adaptive algorithms and real-time analysis to enhance threat detection capabilities. This system offers proactive monitoring and rapid response to potential cyber threats through features like rule-based detection and alert generation. By employing an adaptive hierarchical approach in distribution systems, the system effectively analyzes network traffic, identifies suspicious patterns, and localizes potential attacks, providing valuable insights for cybersecurity professionals and network administrators. This project underscores the importance of proactive cybersecurity measures and innovative technologies in safeguarding critical infrastructure and data assets, offering a proactive defense mechanism against emerging threats in dynamic network environments.</a:t>
            </a:r>
          </a:p>
          <a:p>
            <a:endParaRPr lang="en-IN" dirty="0"/>
          </a:p>
        </p:txBody>
      </p:sp>
    </p:spTree>
    <p:extLst>
      <p:ext uri="{BB962C8B-B14F-4D97-AF65-F5344CB8AC3E}">
        <p14:creationId xmlns:p14="http://schemas.microsoft.com/office/powerpoint/2010/main" val="25278462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29</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REFERENCES</a:t>
            </a:r>
            <a:endParaRPr lang="en-IN" dirty="0"/>
          </a:p>
        </p:txBody>
      </p:sp>
      <p:sp>
        <p:nvSpPr>
          <p:cNvPr id="7" name="Title 1"/>
          <p:cNvSpPr>
            <a:spLocks noGrp="1"/>
          </p:cNvSpPr>
          <p:nvPr>
            <p:ph idx="1"/>
          </p:nvPr>
        </p:nvSpPr>
        <p:spPr/>
        <p:txBody>
          <a:bodyPr>
            <a:normAutofit fontScale="70000" lnSpcReduction="20000"/>
          </a:bodyPr>
          <a:lstStyle/>
          <a:p>
            <a:pPr algn="just">
              <a:lnSpc>
                <a:spcPct val="150000"/>
              </a:lnSpc>
              <a:spcAft>
                <a:spcPts val="1000"/>
              </a:spcAft>
            </a:pPr>
            <a:r>
              <a:rPr lang="en-US" sz="2200" dirty="0">
                <a:latin typeface="Times New Roman" panose="02020603050405020304" pitchFamily="18" charset="0"/>
                <a:ea typeface="Times New Roman" panose="02020603050405020304" pitchFamily="18" charset="0"/>
                <a:cs typeface="Times New Roman" panose="02020603050405020304" pitchFamily="18" charset="0"/>
              </a:rPr>
              <a:t>I.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Džafi´c</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R. A. Jabr, S.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Henselmeyer</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and T.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Ðonlagi´c</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2016, “Fault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locationin</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distribution networks through graph marking,” IEEE Transactions on Smart Grid, vol. 9, no. 2, pp. 1345–1353.</a:t>
            </a:r>
            <a:endParaRPr lang="en-IN" sz="22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sz="2200" dirty="0">
                <a:latin typeface="Times New Roman" panose="02020603050405020304" pitchFamily="18" charset="0"/>
                <a:ea typeface="Times New Roman" panose="02020603050405020304" pitchFamily="18" charset="0"/>
                <a:cs typeface="Times New Roman" panose="02020603050405020304" pitchFamily="18" charset="0"/>
              </a:rPr>
              <a:t>R. Bhargav, B. R.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Bhalja</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and C. P. Gupta, 2019, “Novel fault detection and localization algorithm for low voltage dc microgrid,” IEEE Transactions on Industrial Informatics.</a:t>
            </a:r>
            <a:endParaRPr lang="en-IN" sz="22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sz="2200" dirty="0">
                <a:latin typeface="Times New Roman" panose="02020603050405020304" pitchFamily="18" charset="0"/>
                <a:ea typeface="Times New Roman" panose="02020603050405020304" pitchFamily="18" charset="0"/>
                <a:cs typeface="Times New Roman" panose="02020603050405020304" pitchFamily="18" charset="0"/>
              </a:rPr>
              <a:t>G. Wu, G. Wang, J. Sun, and J. Chen, 2020, “Optimal partial feedback attacks in cyber-physical power systems,” IEEE Transactions on Automatic Control, vol. 65, no. 9, pp. 3919–3926.</a:t>
            </a:r>
            <a:endParaRPr lang="en-IN" sz="2200"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spcAft>
                <a:spcPts val="1000"/>
              </a:spcAft>
            </a:pPr>
            <a:r>
              <a:rPr lang="en-US" sz="2200" dirty="0">
                <a:latin typeface="Times New Roman" panose="02020603050405020304" pitchFamily="18" charset="0"/>
                <a:ea typeface="Times New Roman" panose="02020603050405020304" pitchFamily="18" charset="0"/>
                <a:cs typeface="Times New Roman" panose="02020603050405020304" pitchFamily="18" charset="0"/>
              </a:rPr>
              <a:t>F. Li, Y. Shi, A. Shinde, J. Ye, and W.-Z. Song, 2019, “Enhanced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cyberphysicalsecurity</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in internet of things through energy auditing,” IEEE Internet of Things Journal, vol. 6, no. 3, pp. 5224–5231.</a:t>
            </a:r>
          </a:p>
          <a:p>
            <a:pPr algn="just">
              <a:lnSpc>
                <a:spcPct val="150000"/>
              </a:lnSpc>
              <a:spcAft>
                <a:spcPts val="1000"/>
              </a:spcAft>
            </a:pPr>
            <a:r>
              <a:rPr lang="en-US" sz="2200" dirty="0">
                <a:latin typeface="Times New Roman" panose="02020603050405020304" pitchFamily="18" charset="0"/>
                <a:ea typeface="Times New Roman" panose="02020603050405020304" pitchFamily="18" charset="0"/>
                <a:cs typeface="Times New Roman" panose="02020603050405020304" pitchFamily="18" charset="0"/>
              </a:rPr>
              <a:t>A. J. Wilson, D. R. </a:t>
            </a:r>
            <a:r>
              <a:rPr lang="en-US" sz="2200" dirty="0" err="1">
                <a:latin typeface="Times New Roman" panose="02020603050405020304" pitchFamily="18" charset="0"/>
                <a:ea typeface="Times New Roman" panose="02020603050405020304" pitchFamily="18" charset="0"/>
                <a:cs typeface="Times New Roman" panose="02020603050405020304" pitchFamily="18" charset="0"/>
              </a:rPr>
              <a:t>Reising</a:t>
            </a:r>
            <a:r>
              <a:rPr lang="en-US" sz="2200" dirty="0">
                <a:latin typeface="Times New Roman" panose="02020603050405020304" pitchFamily="18" charset="0"/>
                <a:ea typeface="Times New Roman" panose="02020603050405020304" pitchFamily="18" charset="0"/>
                <a:cs typeface="Times New Roman" panose="02020603050405020304" pitchFamily="18" charset="0"/>
              </a:rPr>
              <a:t>, R. W. Hay, R. C. Johnson, A. A. Karrar, and T. D. Loveless, 2020, “Automated identification of electrical disturbance waveforms within an operational smart power grid,” IEEE Transactions on Smart Grid, vol. 11, no. 5, pp. 4380–4389.</a:t>
            </a:r>
            <a:endParaRPr lang="en-IN" sz="2200" dirty="0">
              <a:latin typeface="Times New Roman" panose="02020603050405020304" pitchFamily="18" charset="0"/>
              <a:cs typeface="Times New Roman" panose="02020603050405020304" pitchFamily="18" charset="0"/>
            </a:endParaRPr>
          </a:p>
          <a:p>
            <a:endParaRPr lang="en-US" sz="2000" dirty="0">
              <a:latin typeface="Times New Roman" pitchFamily="18" charset="0"/>
              <a:cs typeface="Times New Roman" pitchFamily="18" charset="0"/>
            </a:endParaRPr>
          </a:p>
          <a:p>
            <a:endParaRPr lang="en-IN" sz="2800" dirty="0">
              <a:latin typeface="Times New Roman" pitchFamily="18" charset="0"/>
              <a:cs typeface="Times New Roman" pitchFamily="18" charset="0"/>
            </a:endParaRPr>
          </a:p>
        </p:txBody>
      </p:sp>
      <p:sp>
        <p:nvSpPr>
          <p:cNvPr id="2" name="Date Placeholder 1">
            <a:extLst>
              <a:ext uri="{FF2B5EF4-FFF2-40B4-BE49-F238E27FC236}">
                <a16:creationId xmlns:a16="http://schemas.microsoft.com/office/drawing/2014/main" id="{F71EC006-EAFB-4114-ADDC-5462E58E6087}"/>
              </a:ext>
            </a:extLst>
          </p:cNvPr>
          <p:cNvSpPr>
            <a:spLocks noGrp="1"/>
          </p:cNvSpPr>
          <p:nvPr>
            <p:ph type="dt" sz="half" idx="10"/>
          </p:nvPr>
        </p:nvSpPr>
        <p:spPr/>
        <p:txBody>
          <a:bodyPr/>
          <a:lstStyle/>
          <a:p>
            <a:fld id="{92041464-A4F9-4B89-A128-A0F98D3F43D8}" type="datetime1">
              <a:rPr lang="en-IN" smtClean="0"/>
              <a:t>17-04-2024</a:t>
            </a:fld>
            <a:endParaRPr lang="en-IN"/>
          </a:p>
        </p:txBody>
      </p:sp>
    </p:spTree>
    <p:extLst>
      <p:ext uri="{BB962C8B-B14F-4D97-AF65-F5344CB8AC3E}">
        <p14:creationId xmlns:p14="http://schemas.microsoft.com/office/powerpoint/2010/main" val="984626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6593"/>
            <a:ext cx="8229600" cy="1039091"/>
          </a:xfrm>
        </p:spPr>
        <p:txBody>
          <a:bodyPr/>
          <a:lstStyle/>
          <a:p>
            <a:pPr algn="l"/>
            <a:r>
              <a:rPr lang="en-IN" sz="2400" b="1" dirty="0">
                <a:latin typeface="Times New Roman" pitchFamily="18" charset="0"/>
                <a:cs typeface="Times New Roman" pitchFamily="18" charset="0"/>
              </a:rPr>
              <a:t>ABSTRACT</a:t>
            </a:r>
            <a:endParaRPr lang="en-IN" b="1"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Integration of advanced technologies into distribution systems increases vulnerability to cyber attacks.</a:t>
            </a:r>
          </a:p>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Proposed adaptive hierarchical approach for cyber attack detection and localization aims to enhance resilience of active distribution systems.</a:t>
            </a:r>
          </a:p>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Hierarchical structure allows efficient processing and analysis of diverse data sources like smart meters, sensors, and SCADA systems.</a:t>
            </a:r>
          </a:p>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Machine learning algorithms enable continuous learning from historical data to improve detection capabilities and counter emerging threats.</a:t>
            </a:r>
          </a:p>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System utilizes hierarchical layers to localize detected attacks, facilitating swift response and mitigation measures.</a:t>
            </a:r>
          </a:p>
          <a:p>
            <a:pPr marL="285750" indent="-285750" algn="l">
              <a:buFont typeface="Wingdings" panose="05000000000000000000" pitchFamily="2" charset="2"/>
              <a:buChar char="§"/>
            </a:pPr>
            <a:r>
              <a:rPr lang="en-US" sz="2000" b="0" i="0" dirty="0">
                <a:solidFill>
                  <a:srgbClr val="0D0D0D"/>
                </a:solidFill>
                <a:effectLst/>
                <a:latin typeface="Times New Roman" panose="02020603050405020304" pitchFamily="18" charset="0"/>
                <a:cs typeface="Times New Roman" panose="02020603050405020304" pitchFamily="18" charset="0"/>
              </a:rPr>
              <a:t>Effectiveness of approach validated through simulation studies on realistic distribution system models, demonstrating potential to bolster security against evolving cyber threats.</a:t>
            </a: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3</a:t>
            </a:fld>
            <a:endParaRPr lang="en-IN"/>
          </a:p>
        </p:txBody>
      </p:sp>
      <p:sp>
        <p:nvSpPr>
          <p:cNvPr id="6" name="Date Placeholder 5">
            <a:extLst>
              <a:ext uri="{FF2B5EF4-FFF2-40B4-BE49-F238E27FC236}">
                <a16:creationId xmlns:a16="http://schemas.microsoft.com/office/drawing/2014/main" id="{099CA599-DD4D-4951-B5FC-43FCA2002C22}"/>
              </a:ext>
            </a:extLst>
          </p:cNvPr>
          <p:cNvSpPr>
            <a:spLocks noGrp="1"/>
          </p:cNvSpPr>
          <p:nvPr>
            <p:ph type="dt" sz="half" idx="10"/>
          </p:nvPr>
        </p:nvSpPr>
        <p:spPr/>
        <p:txBody>
          <a:bodyPr/>
          <a:lstStyle/>
          <a:p>
            <a:fld id="{E7F33FFB-058A-4355-A97B-494CA9B1FAC8}" type="datetime1">
              <a:rPr lang="en-IN" smtClean="0"/>
              <a:t>17-04-2024</a:t>
            </a:fld>
            <a:endParaRPr lang="en-IN"/>
          </a:p>
        </p:txBody>
      </p:sp>
    </p:spTree>
    <p:extLst>
      <p:ext uri="{BB962C8B-B14F-4D97-AF65-F5344CB8AC3E}">
        <p14:creationId xmlns:p14="http://schemas.microsoft.com/office/powerpoint/2010/main" val="14208001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30</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REFERENCES</a:t>
            </a:r>
            <a:endParaRPr lang="en-IN" dirty="0"/>
          </a:p>
        </p:txBody>
      </p:sp>
      <p:sp>
        <p:nvSpPr>
          <p:cNvPr id="7" name="Title 1"/>
          <p:cNvSpPr>
            <a:spLocks noGrp="1"/>
          </p:cNvSpPr>
          <p:nvPr>
            <p:ph idx="1"/>
          </p:nvPr>
        </p:nvSpPr>
        <p:spPr/>
        <p:txBody>
          <a:bodyPr>
            <a:normAutofit fontScale="70000" lnSpcReduction="20000"/>
          </a:bodyPr>
          <a:lstStyle/>
          <a:p>
            <a:pPr marL="182880" indent="-182880" algn="just">
              <a:lnSpc>
                <a:spcPct val="150000"/>
              </a:lnSpc>
              <a:spcBef>
                <a:spcPts val="1200"/>
              </a:spcBef>
              <a:spcAft>
                <a:spcPts val="1000"/>
              </a:spcAft>
              <a:buClr>
                <a:srgbClr val="9E3611"/>
              </a:buClr>
              <a:buSzPct val="85000"/>
              <a:buFont typeface="Wingdings" panose="05000000000000000000" pitchFamily="2" charset="2"/>
              <a:buChar char="§"/>
            </a:pP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 Dutta, A. </a:t>
            </a:r>
            <a:r>
              <a:rPr lang="en-US" sz="1800" b="0" i="0" kern="1200" spc="0" baseline="0" dirty="0" err="1">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Esmaeilian</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and M</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Kezunovic</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2014, </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“Transmission-line fault analysis using synchronized sampling,” IEEE transactions on power delivery, vol. 29, no. 2, pp. 942–950.</a:t>
            </a:r>
            <a:endParaRPr lang="en-IN" sz="1800" dirty="0">
              <a:effectLst/>
            </a:endParaRPr>
          </a:p>
          <a:p>
            <a:pPr marL="182880" indent="-182880" algn="just">
              <a:lnSpc>
                <a:spcPct val="150000"/>
              </a:lnSpc>
              <a:spcBef>
                <a:spcPts val="1200"/>
              </a:spcBef>
              <a:spcAft>
                <a:spcPts val="1000"/>
              </a:spcAft>
            </a:pP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I. </a:t>
            </a:r>
            <a:r>
              <a:rPr lang="en-US" sz="1800" b="0" i="0" kern="1200" spc="0" baseline="0" dirty="0" err="1">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Sadeghkhani</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 E. H. Golshan, A. </a:t>
            </a:r>
            <a:r>
              <a:rPr lang="en-US" sz="1800" b="0" i="0" kern="1200" spc="0" baseline="0" dirty="0" err="1">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Mehrizi</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-Sani, J. M. Guerrero, and A</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Ketabi</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2016, </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“Transient monitoring function–based fault detection for inverter-interfaced microgrids,” IEEE Transactions on Smart Grid, vol. 9, no. 3, pp. 2097–2107.</a:t>
            </a:r>
            <a:endParaRPr lang="en-IN" sz="1200" dirty="0">
              <a:effectLst/>
            </a:endParaRPr>
          </a:p>
          <a:p>
            <a:pPr marL="182880" indent="-182880" algn="just">
              <a:lnSpc>
                <a:spcPct val="150000"/>
              </a:lnSpc>
              <a:spcBef>
                <a:spcPts val="1200"/>
              </a:spcBef>
              <a:spcAft>
                <a:spcPts val="1000"/>
              </a:spcAft>
            </a:pP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 F. Bastos, S. Santoso, W. Freitas, and W</a:t>
            </a:r>
            <a:r>
              <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Xu, 2019, </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800" b="0" i="0" kern="1200" spc="0" baseline="0" dirty="0" err="1">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Synchrowaveform</a:t>
            </a:r>
            <a:r>
              <a:rPr lang="en-US" sz="1800" b="0" i="0" kern="1200" spc="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measurement units and applications,” in 2019 IEEE Power &amp; Energy Society General Meeting (PESGM). IEEE.</a:t>
            </a:r>
          </a:p>
          <a:p>
            <a:pPr marL="182880" lvl="0" indent="-182880" algn="just">
              <a:lnSpc>
                <a:spcPct val="150000"/>
              </a:lnSpc>
              <a:spcBef>
                <a:spcPts val="1200"/>
              </a:spcBef>
              <a:spcAft>
                <a:spcPts val="1000"/>
              </a:spcAft>
              <a:buClr>
                <a:srgbClr val="D34817">
                  <a:lumMod val="75000"/>
                </a:srgbClr>
              </a:buClr>
              <a:buSzPct val="85000"/>
              <a:buFont typeface="Wingdings" pitchFamily="2" charset="2"/>
              <a:buChar char="§"/>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Y.-C. Chang and T.-C</a:t>
            </a:r>
            <a:r>
              <a:rPr lang="en-US" sz="1800"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 Huang, 2019,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“An interactive smart grid communication approach for big data traffic,” Computers &amp; Electrical Engineering, vol. 67, pp. 170–181.</a:t>
            </a:r>
          </a:p>
          <a:p>
            <a:pPr marL="182880" lvl="0" indent="-182880" algn="just">
              <a:lnSpc>
                <a:spcPct val="150000"/>
              </a:lnSpc>
              <a:spcBef>
                <a:spcPts val="1200"/>
              </a:spcBef>
              <a:spcAft>
                <a:spcPts val="1000"/>
              </a:spcAft>
              <a:buClr>
                <a:srgbClr val="D34817">
                  <a:lumMod val="75000"/>
                </a:srgbClr>
              </a:buClr>
              <a:buSzPct val="85000"/>
              <a:buFont typeface="Wingdings" pitchFamily="2" charset="2"/>
              <a:buChar char="§"/>
              <a:defRPr/>
            </a:pP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J. Ye, L. Guo, B. Yang, F. Li, L. Du, L. Guan, and W</a:t>
            </a:r>
            <a:r>
              <a:rPr lang="en-US" sz="1800" dirty="0">
                <a:solidFill>
                  <a:prstClr val="black"/>
                </a:solidFill>
                <a:latin typeface="Times New Roman" panose="02020603050405020304" pitchFamily="18" charset="0"/>
                <a:ea typeface="Times New Roman" panose="02020603050405020304" pitchFamily="18" charset="0"/>
                <a:cs typeface="Times New Roman" panose="02020603050405020304" pitchFamily="18" charset="0"/>
              </a:rPr>
              <a:t>. Song, 2021,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Times New Roman" panose="02020603050405020304" pitchFamily="18" charset="0"/>
                <a:cs typeface="Times New Roman" panose="02020603050405020304" pitchFamily="18" charset="0"/>
              </a:rPr>
              <a:t>“Cyber–physical security of powertrain systems in modern electric  vehicles: Vulnerabilities, challenges, and future visions,” IEEE Journal of Emerging and Selected Topics in Power Electronics.</a:t>
            </a:r>
            <a:endParaRPr kumimoji="0" lang="en-IN" sz="1800" b="0" i="0" u="none" strike="noStrike" kern="1200" cap="none" spc="0" normalizeH="0" baseline="0" noProof="0" dirty="0">
              <a:ln>
                <a:noFill/>
              </a:ln>
              <a:solidFill>
                <a:prstClr val="black"/>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182880" indent="-182880" algn="just">
              <a:lnSpc>
                <a:spcPct val="150000"/>
              </a:lnSpc>
              <a:spcBef>
                <a:spcPts val="1200"/>
              </a:spcBef>
              <a:spcAft>
                <a:spcPts val="1000"/>
              </a:spcAft>
            </a:pPr>
            <a:endParaRPr lang="en-IN" sz="1200" dirty="0">
              <a:effectLst/>
            </a:endParaRPr>
          </a:p>
          <a:p>
            <a:endParaRPr lang="en-US" sz="2000" dirty="0">
              <a:latin typeface="Times New Roman" pitchFamily="18" charset="0"/>
              <a:cs typeface="Times New Roman" pitchFamily="18" charset="0"/>
            </a:endParaRPr>
          </a:p>
          <a:p>
            <a:endParaRPr lang="en-IN" sz="2800" dirty="0">
              <a:latin typeface="Times New Roman" pitchFamily="18" charset="0"/>
              <a:cs typeface="Times New Roman" pitchFamily="18" charset="0"/>
            </a:endParaRPr>
          </a:p>
        </p:txBody>
      </p:sp>
      <p:sp>
        <p:nvSpPr>
          <p:cNvPr id="2" name="Date Placeholder 1">
            <a:extLst>
              <a:ext uri="{FF2B5EF4-FFF2-40B4-BE49-F238E27FC236}">
                <a16:creationId xmlns:a16="http://schemas.microsoft.com/office/drawing/2014/main" id="{F71EC006-EAFB-4114-ADDC-5462E58E6087}"/>
              </a:ext>
            </a:extLst>
          </p:cNvPr>
          <p:cNvSpPr>
            <a:spLocks noGrp="1"/>
          </p:cNvSpPr>
          <p:nvPr>
            <p:ph type="dt" sz="half" idx="10"/>
          </p:nvPr>
        </p:nvSpPr>
        <p:spPr/>
        <p:txBody>
          <a:bodyPr/>
          <a:lstStyle/>
          <a:p>
            <a:fld id="{7A9DE1A9-01C0-48B4-9FC7-7CFD24DAEAD7}" type="datetime1">
              <a:rPr lang="en-IN" smtClean="0"/>
              <a:t>17-04-2024</a:t>
            </a:fld>
            <a:endParaRPr lang="en-IN"/>
          </a:p>
        </p:txBody>
      </p:sp>
    </p:spTree>
    <p:extLst>
      <p:ext uri="{BB962C8B-B14F-4D97-AF65-F5344CB8AC3E}">
        <p14:creationId xmlns:p14="http://schemas.microsoft.com/office/powerpoint/2010/main" val="22388241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07C9D47-FBE2-4144-A5BA-50251D7D95AC}"/>
              </a:ext>
            </a:extLst>
          </p:cNvPr>
          <p:cNvSpPr>
            <a:spLocks noGrp="1"/>
          </p:cNvSpPr>
          <p:nvPr>
            <p:ph idx="1"/>
          </p:nvPr>
        </p:nvSpPr>
        <p:spPr>
          <a:xfrm>
            <a:off x="482950" y="1166018"/>
            <a:ext cx="8229600" cy="4525963"/>
          </a:xfrm>
        </p:spPr>
        <p:txBody>
          <a:bodyPr>
            <a:normAutofit/>
          </a:bodyPr>
          <a:lstStyle/>
          <a:p>
            <a:pPr marL="0" indent="0" algn="ctr">
              <a:buNone/>
            </a:pPr>
            <a:endParaRPr lang="en-IN" sz="8800" dirty="0">
              <a:latin typeface="Times New Roman" panose="02020603050405020304" pitchFamily="18" charset="0"/>
              <a:cs typeface="Times New Roman" panose="02020603050405020304" pitchFamily="18" charset="0"/>
            </a:endParaRPr>
          </a:p>
          <a:p>
            <a:pPr marL="0" indent="0" algn="ctr">
              <a:buNone/>
            </a:pPr>
            <a:r>
              <a:rPr lang="en-IN" sz="8800" dirty="0">
                <a:latin typeface="Times New Roman" panose="02020603050405020304" pitchFamily="18" charset="0"/>
                <a:cs typeface="Times New Roman" panose="02020603050405020304" pitchFamily="18" charset="0"/>
              </a:rPr>
              <a:t>THANK YOU</a:t>
            </a:r>
          </a:p>
        </p:txBody>
      </p:sp>
      <p:sp>
        <p:nvSpPr>
          <p:cNvPr id="6" name="Date Placeholder 5">
            <a:extLst>
              <a:ext uri="{FF2B5EF4-FFF2-40B4-BE49-F238E27FC236}">
                <a16:creationId xmlns:a16="http://schemas.microsoft.com/office/drawing/2014/main" id="{302DFB27-7EC0-4745-973C-44A9C582AD03}"/>
              </a:ext>
            </a:extLst>
          </p:cNvPr>
          <p:cNvSpPr>
            <a:spLocks noGrp="1"/>
          </p:cNvSpPr>
          <p:nvPr>
            <p:ph type="dt" sz="half" idx="10"/>
          </p:nvPr>
        </p:nvSpPr>
        <p:spPr/>
        <p:txBody>
          <a:bodyPr/>
          <a:lstStyle/>
          <a:p>
            <a:fld id="{0490074A-9D1C-4459-B0F5-D050A92CEEDD}" type="datetime1">
              <a:rPr lang="en-IN" smtClean="0"/>
              <a:t>17-04-2024</a:t>
            </a:fld>
            <a:endParaRPr lang="en-IN"/>
          </a:p>
        </p:txBody>
      </p:sp>
      <p:sp>
        <p:nvSpPr>
          <p:cNvPr id="4" name="Footer Placeholder 3">
            <a:extLst>
              <a:ext uri="{FF2B5EF4-FFF2-40B4-BE49-F238E27FC236}">
                <a16:creationId xmlns:a16="http://schemas.microsoft.com/office/drawing/2014/main" id="{D7225A90-8D86-4B8E-9553-6DE38BE15427}"/>
              </a:ext>
            </a:extLst>
          </p:cNvPr>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a:extLst>
              <a:ext uri="{FF2B5EF4-FFF2-40B4-BE49-F238E27FC236}">
                <a16:creationId xmlns:a16="http://schemas.microsoft.com/office/drawing/2014/main" id="{6D7E6ECF-1BC3-4381-AC30-A5687D802628}"/>
              </a:ext>
            </a:extLst>
          </p:cNvPr>
          <p:cNvSpPr>
            <a:spLocks noGrp="1"/>
          </p:cNvSpPr>
          <p:nvPr>
            <p:ph type="sldNum" sz="quarter" idx="12"/>
          </p:nvPr>
        </p:nvSpPr>
        <p:spPr/>
        <p:txBody>
          <a:bodyPr/>
          <a:lstStyle/>
          <a:p>
            <a:fld id="{FA00FD27-8DB0-4CB2-BD37-BEA95C6A1008}" type="slidenum">
              <a:rPr lang="en-IN" smtClean="0"/>
              <a:t>31</a:t>
            </a:fld>
            <a:endParaRPr lang="en-IN"/>
          </a:p>
        </p:txBody>
      </p:sp>
    </p:spTree>
    <p:extLst>
      <p:ext uri="{BB962C8B-B14F-4D97-AF65-F5344CB8AC3E}">
        <p14:creationId xmlns:p14="http://schemas.microsoft.com/office/powerpoint/2010/main" val="1315130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OBJECTIVES</a:t>
            </a:r>
            <a:r>
              <a:rPr lang="en-IN" dirty="0"/>
              <a:t> </a:t>
            </a:r>
          </a:p>
        </p:txBody>
      </p:sp>
      <p:sp>
        <p:nvSpPr>
          <p:cNvPr id="3" name="Content Placeholder 2"/>
          <p:cNvSpPr>
            <a:spLocks noGrp="1"/>
          </p:cNvSpPr>
          <p:nvPr>
            <p:ph idx="1"/>
          </p:nvPr>
        </p:nvSpPr>
        <p:spPr>
          <a:xfrm>
            <a:off x="457200" y="1453308"/>
            <a:ext cx="8229600" cy="4525963"/>
          </a:xfrm>
        </p:spPr>
        <p:txBody>
          <a:bodyPr>
            <a:normAutofit fontScale="92500"/>
          </a:bodyPr>
          <a:lstStyle/>
          <a:p>
            <a:pPr marL="0" indent="0">
              <a:buNone/>
            </a:pPr>
            <a:r>
              <a:rPr lang="en-IN" sz="2400" b="1" dirty="0">
                <a:latin typeface="Times New Roman" panose="02020603050405020304" pitchFamily="18" charset="0"/>
                <a:cs typeface="Times New Roman" pitchFamily="18" charset="0"/>
              </a:rPr>
              <a:t>Aim of the Project:</a:t>
            </a:r>
          </a:p>
          <a:p>
            <a:pPr>
              <a:buFont typeface="Wingdings" panose="05000000000000000000" pitchFamily="2" charset="2"/>
              <a:buChar char="§"/>
            </a:pPr>
            <a:r>
              <a:rPr lang="en-US" sz="2000" b="0" i="0" dirty="0">
                <a:solidFill>
                  <a:srgbClr val="0D0D0D"/>
                </a:solidFill>
                <a:effectLst/>
                <a:latin typeface="Söhne"/>
              </a:rPr>
              <a:t>Develop algorithms and methods to detect cyber attacks targeting active distribution systems.</a:t>
            </a:r>
          </a:p>
          <a:p>
            <a:pPr algn="l">
              <a:buFont typeface="Wingdings" panose="05000000000000000000" pitchFamily="2" charset="2"/>
              <a:buChar char="§"/>
            </a:pPr>
            <a:r>
              <a:rPr lang="en-US" sz="2000" b="0" i="0" dirty="0">
                <a:solidFill>
                  <a:srgbClr val="0D0D0D"/>
                </a:solidFill>
                <a:effectLst/>
                <a:latin typeface="Söhne"/>
              </a:rPr>
              <a:t>Design techniques to pinpoint the location of cyber attacks within the distribution system.</a:t>
            </a:r>
          </a:p>
          <a:p>
            <a:pPr marL="0" indent="0" algn="l">
              <a:buNone/>
            </a:pPr>
            <a:endParaRPr lang="en-US" sz="2000" b="0" i="0" dirty="0">
              <a:solidFill>
                <a:srgbClr val="0D0D0D"/>
              </a:solidFill>
              <a:effectLst/>
              <a:latin typeface="Söhne"/>
            </a:endParaRPr>
          </a:p>
          <a:p>
            <a:pPr marL="0" indent="0">
              <a:buNone/>
            </a:pPr>
            <a:r>
              <a:rPr lang="en-US" sz="2400" b="1" dirty="0">
                <a:latin typeface="Times New Roman" panose="02020603050405020304" pitchFamily="18" charset="0"/>
                <a:cs typeface="Times New Roman" panose="02020603050405020304" pitchFamily="18" charset="0"/>
              </a:rPr>
              <a:t>Scope of the Project:</a:t>
            </a:r>
          </a:p>
          <a:p>
            <a:pPr algn="l">
              <a:buFont typeface="Wingdings" panose="05000000000000000000" pitchFamily="2" charset="2"/>
              <a:buChar char="§"/>
            </a:pPr>
            <a:r>
              <a:rPr lang="en-US" sz="2000" i="0" dirty="0">
                <a:solidFill>
                  <a:srgbClr val="0D0D0D"/>
                </a:solidFill>
                <a:effectLst/>
                <a:latin typeface="Times New Roman" panose="02020603050405020304" pitchFamily="18" charset="0"/>
                <a:cs typeface="Times New Roman" panose="02020603050405020304" pitchFamily="18" charset="0"/>
              </a:rPr>
              <a:t>System Architecture Design: </a:t>
            </a:r>
            <a:r>
              <a:rPr lang="en-US" sz="2000" b="0" i="0" dirty="0">
                <a:solidFill>
                  <a:srgbClr val="0D0D0D"/>
                </a:solidFill>
                <a:effectLst/>
                <a:latin typeface="Times New Roman" panose="02020603050405020304" pitchFamily="18" charset="0"/>
                <a:cs typeface="Times New Roman" panose="02020603050405020304" pitchFamily="18" charset="0"/>
              </a:rPr>
              <a:t>This would involve designing the overall architecture of the detection and localization system. integration with existing control systems, communication protocols, and hardware requirements.</a:t>
            </a:r>
          </a:p>
          <a:p>
            <a:pPr algn="l">
              <a:buFont typeface="Wingdings" panose="05000000000000000000" pitchFamily="2" charset="2"/>
              <a:buChar char="§"/>
            </a:pPr>
            <a:r>
              <a:rPr lang="en-US" sz="2000" i="0" dirty="0">
                <a:solidFill>
                  <a:srgbClr val="0D0D0D"/>
                </a:solidFill>
                <a:effectLst/>
                <a:latin typeface="Times New Roman" panose="02020603050405020304" pitchFamily="18" charset="0"/>
                <a:cs typeface="Times New Roman" panose="02020603050405020304" pitchFamily="18" charset="0"/>
              </a:rPr>
              <a:t>Cyber Attack Detection Algorithms: </a:t>
            </a:r>
            <a:r>
              <a:rPr lang="en-US" sz="2000" b="0" i="0" dirty="0">
                <a:solidFill>
                  <a:srgbClr val="0D0D0D"/>
                </a:solidFill>
                <a:effectLst/>
                <a:latin typeface="Times New Roman" panose="02020603050405020304" pitchFamily="18" charset="0"/>
                <a:cs typeface="Times New Roman" panose="02020603050405020304" pitchFamily="18" charset="0"/>
              </a:rPr>
              <a:t>Developing algorithms to detect cyber attacks on the distribution system. These could include anomaly detection techniques, machine learning algorithms, or signature-based detection methods.</a:t>
            </a:r>
          </a:p>
          <a:p>
            <a:pPr marL="0" indent="0" algn="l">
              <a:buNone/>
            </a:pPr>
            <a:endParaRPr lang="en-US" sz="2000" b="0" i="0" dirty="0">
              <a:solidFill>
                <a:srgbClr val="0D0D0D"/>
              </a:solidFill>
              <a:effectLst/>
              <a:latin typeface="Söhne"/>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4</a:t>
            </a:fld>
            <a:endParaRPr lang="en-IN"/>
          </a:p>
        </p:txBody>
      </p:sp>
      <p:sp>
        <p:nvSpPr>
          <p:cNvPr id="6" name="Date Placeholder 5">
            <a:extLst>
              <a:ext uri="{FF2B5EF4-FFF2-40B4-BE49-F238E27FC236}">
                <a16:creationId xmlns:a16="http://schemas.microsoft.com/office/drawing/2014/main" id="{F720619A-7756-4E16-9156-61361A261AB1}"/>
              </a:ext>
            </a:extLst>
          </p:cNvPr>
          <p:cNvSpPr>
            <a:spLocks noGrp="1"/>
          </p:cNvSpPr>
          <p:nvPr>
            <p:ph type="dt" sz="half" idx="10"/>
          </p:nvPr>
        </p:nvSpPr>
        <p:spPr/>
        <p:txBody>
          <a:bodyPr/>
          <a:lstStyle/>
          <a:p>
            <a:fld id="{D0538B2A-339E-4317-B829-47D60D056A55}" type="datetime1">
              <a:rPr lang="en-IN" smtClean="0"/>
              <a:t>17-04-2024</a:t>
            </a:fld>
            <a:endParaRPr lang="en-IN"/>
          </a:p>
        </p:txBody>
      </p:sp>
    </p:spTree>
    <p:extLst>
      <p:ext uri="{BB962C8B-B14F-4D97-AF65-F5344CB8AC3E}">
        <p14:creationId xmlns:p14="http://schemas.microsoft.com/office/powerpoint/2010/main" val="41005369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INTRODUCTION</a:t>
            </a:r>
            <a:endParaRPr lang="en-IN" dirty="0"/>
          </a:p>
        </p:txBody>
      </p:sp>
      <p:sp>
        <p:nvSpPr>
          <p:cNvPr id="4" name="Footer Placeholder 3"/>
          <p:cNvSpPr>
            <a:spLocks noGrp="1"/>
          </p:cNvSpPr>
          <p:nvPr>
            <p:ph type="ftr" sz="quarter" idx="11"/>
          </p:nvPr>
        </p:nvSpPr>
        <p:spPr/>
        <p:txBody>
          <a:bodyPr/>
          <a:lstStyle/>
          <a:p>
            <a:r>
              <a:rPr lang="en-US" dirty="0"/>
              <a:t>BATCH NO: 202     DEPARTMENT OF COMPUTER SCIENCE &amp; ENGINEERING</a:t>
            </a:r>
            <a:endParaRPr lang="en-IN" dirty="0"/>
          </a:p>
        </p:txBody>
      </p:sp>
      <p:sp>
        <p:nvSpPr>
          <p:cNvPr id="5" name="Slide Number Placeholder 4"/>
          <p:cNvSpPr>
            <a:spLocks noGrp="1"/>
          </p:cNvSpPr>
          <p:nvPr>
            <p:ph type="sldNum" sz="quarter" idx="12"/>
          </p:nvPr>
        </p:nvSpPr>
        <p:spPr/>
        <p:txBody>
          <a:bodyPr/>
          <a:lstStyle/>
          <a:p>
            <a:fld id="{FA00FD27-8DB0-4CB2-BD37-BEA95C6A1008}" type="slidenum">
              <a:rPr lang="en-IN" smtClean="0"/>
              <a:t>5</a:t>
            </a:fld>
            <a:endParaRPr lang="en-IN"/>
          </a:p>
        </p:txBody>
      </p:sp>
      <p:sp>
        <p:nvSpPr>
          <p:cNvPr id="3" name="Date Placeholder 2">
            <a:extLst>
              <a:ext uri="{FF2B5EF4-FFF2-40B4-BE49-F238E27FC236}">
                <a16:creationId xmlns:a16="http://schemas.microsoft.com/office/drawing/2014/main" id="{8D3D199F-6940-4C5A-A62B-E35449563DCB}"/>
              </a:ext>
            </a:extLst>
          </p:cNvPr>
          <p:cNvSpPr>
            <a:spLocks noGrp="1"/>
          </p:cNvSpPr>
          <p:nvPr>
            <p:ph type="dt" sz="half" idx="10"/>
          </p:nvPr>
        </p:nvSpPr>
        <p:spPr/>
        <p:txBody>
          <a:bodyPr/>
          <a:lstStyle/>
          <a:p>
            <a:fld id="{B100B317-7D03-4568-87FD-725E3AB416E5}" type="datetime1">
              <a:rPr lang="en-IN" smtClean="0"/>
              <a:t>17-04-2024</a:t>
            </a:fld>
            <a:endParaRPr lang="en-IN"/>
          </a:p>
        </p:txBody>
      </p:sp>
      <p:sp>
        <p:nvSpPr>
          <p:cNvPr id="6" name="Content Placeholder 2">
            <a:extLst>
              <a:ext uri="{FF2B5EF4-FFF2-40B4-BE49-F238E27FC236}">
                <a16:creationId xmlns:a16="http://schemas.microsoft.com/office/drawing/2014/main" id="{45BFF24B-4306-D117-1DAD-450A03CB3673}"/>
              </a:ext>
            </a:extLst>
          </p:cNvPr>
          <p:cNvSpPr>
            <a:spLocks noGrp="1"/>
          </p:cNvSpPr>
          <p:nvPr>
            <p:ph idx="1"/>
          </p:nvPr>
        </p:nvSpPr>
        <p:spPr>
          <a:xfrm>
            <a:off x="457200" y="1600200"/>
            <a:ext cx="8229600" cy="4525963"/>
          </a:xfrm>
        </p:spPr>
        <p:txBody>
          <a:bodyPr>
            <a:noAutofit/>
          </a:bodyPr>
          <a:lstStyle/>
          <a:p>
            <a:pPr marL="182880" indent="-182880" algn="l" rtl="0" eaLnBrk="1" latinLnBrk="0" hangingPunct="1">
              <a:lnSpc>
                <a:spcPct val="90000"/>
              </a:lnSpc>
              <a:spcBef>
                <a:spcPts val="1200"/>
              </a:spcBef>
              <a:spcAft>
                <a:spcPts val="0"/>
              </a:spcAft>
              <a:buClr>
                <a:schemeClr val="accent1"/>
              </a:buClr>
              <a:buSzPct val="85000"/>
              <a:buFont typeface="Wingdings" panose="05000000000000000000" pitchFamily="2" charset="2"/>
              <a:buChar char="§"/>
            </a:pPr>
            <a:r>
              <a:rPr lang="en-US" sz="2000" b="0" i="0" kern="1200" dirty="0">
                <a:solidFill>
                  <a:srgbClr val="0D0D0D"/>
                </a:solidFill>
                <a:effectLst/>
                <a:latin typeface="Times New Roman" panose="02020603050405020304" pitchFamily="18" charset="0"/>
                <a:cs typeface="Times New Roman" panose="02020603050405020304" pitchFamily="18" charset="0"/>
              </a:rPr>
              <a:t>The rapid advancement of digital technologies has revolutionized power distribution systems, leading to the emergence of active distribution networks (ADNs) characterized by bidirectional power flows, distributed energy resources (DERs), and enhanced monitoring and control capabilities.</a:t>
            </a:r>
          </a:p>
          <a:p>
            <a:pPr marL="182880" indent="-182880" algn="l" rtl="0" eaLnBrk="1" latinLnBrk="0" hangingPunct="1">
              <a:lnSpc>
                <a:spcPct val="90000"/>
              </a:lnSpc>
              <a:spcBef>
                <a:spcPts val="1200"/>
              </a:spcBef>
              <a:spcAft>
                <a:spcPts val="0"/>
              </a:spcAft>
              <a:buClr>
                <a:schemeClr val="accent1"/>
              </a:buClr>
              <a:buSzPct val="85000"/>
              <a:buFont typeface="Wingdings" panose="05000000000000000000" pitchFamily="2" charset="2"/>
              <a:buChar char="§"/>
            </a:pPr>
            <a:r>
              <a:rPr lang="en-US" sz="2000" b="0" i="0" kern="1200" dirty="0">
                <a:solidFill>
                  <a:srgbClr val="0D0D0D"/>
                </a:solidFill>
                <a:effectLst/>
                <a:latin typeface="Times New Roman" panose="02020603050405020304" pitchFamily="18" charset="0"/>
                <a:cs typeface="Times New Roman" panose="02020603050405020304" pitchFamily="18" charset="0"/>
              </a:rPr>
              <a:t>While these advancements promise greater efficiency, reliability, and sustainability, they also introduce new challenges, particularly in cybersecurity.</a:t>
            </a:r>
            <a:endParaRPr lang="en-IN" sz="2000" dirty="0">
              <a:latin typeface="Times New Roman" panose="02020603050405020304" pitchFamily="18" charset="0"/>
              <a:cs typeface="Times New Roman" panose="02020603050405020304" pitchFamily="18" charset="0"/>
            </a:endParaRPr>
          </a:p>
          <a:p>
            <a:pPr marL="182880" indent="-182880" algn="l" rtl="0" eaLnBrk="1" latinLnBrk="0" hangingPunct="1">
              <a:lnSpc>
                <a:spcPct val="90000"/>
              </a:lnSpc>
              <a:spcBef>
                <a:spcPts val="1200"/>
              </a:spcBef>
              <a:spcAft>
                <a:spcPts val="0"/>
              </a:spcAft>
              <a:buClr>
                <a:schemeClr val="accent1"/>
              </a:buClr>
              <a:buSzPct val="85000"/>
              <a:buFont typeface="Wingdings" panose="05000000000000000000" pitchFamily="2" charset="2"/>
              <a:buChar char="§"/>
            </a:pPr>
            <a:r>
              <a:rPr lang="en-US" sz="2000" b="0" i="0" kern="1200" dirty="0">
                <a:solidFill>
                  <a:srgbClr val="0D0D0D"/>
                </a:solidFill>
                <a:effectLst/>
                <a:latin typeface="Times New Roman" panose="02020603050405020304" pitchFamily="18" charset="0"/>
                <a:cs typeface="Times New Roman" panose="02020603050405020304" pitchFamily="18" charset="0"/>
              </a:rPr>
              <a:t>Cyber attacks targeting power distribution systems pose significant threats to grid stability, operational integrity, and the safety of critical infrastructure.</a:t>
            </a:r>
          </a:p>
          <a:p>
            <a:pPr marL="182880" indent="-182880" algn="l" rtl="0" eaLnBrk="1" latinLnBrk="0" hangingPunct="1">
              <a:lnSpc>
                <a:spcPct val="90000"/>
              </a:lnSpc>
              <a:spcBef>
                <a:spcPts val="1200"/>
              </a:spcBef>
              <a:spcAft>
                <a:spcPts val="0"/>
              </a:spcAft>
              <a:buClr>
                <a:schemeClr val="accent1"/>
              </a:buClr>
              <a:buSzPct val="85000"/>
              <a:buFont typeface="Wingdings" panose="05000000000000000000" pitchFamily="2" charset="2"/>
              <a:buChar char="§"/>
            </a:pPr>
            <a:r>
              <a:rPr lang="en-US" sz="2000" b="0" i="0" kern="1200" dirty="0">
                <a:solidFill>
                  <a:srgbClr val="0D0D0D"/>
                </a:solidFill>
                <a:effectLst/>
                <a:latin typeface="Times New Roman" panose="02020603050405020304" pitchFamily="18" charset="0"/>
                <a:cs typeface="Times New Roman" panose="02020603050405020304" pitchFamily="18" charset="0"/>
              </a:rPr>
              <a:t>Traditional security measures, often focused on perimeter defense and intrusion detection, are inadequate to protect against sophisticated cyber threats that exploit vulnerabilities across interconnected devices and systems.</a:t>
            </a:r>
            <a:endParaRPr lang="en-IN" sz="2000" dirty="0">
              <a:effectLst/>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itchFamily="18" charset="0"/>
            </a:endParaRPr>
          </a:p>
        </p:txBody>
      </p:sp>
    </p:spTree>
    <p:extLst>
      <p:ext uri="{BB962C8B-B14F-4D97-AF65-F5344CB8AC3E}">
        <p14:creationId xmlns:p14="http://schemas.microsoft.com/office/powerpoint/2010/main" val="2135441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LITERATURE REVIEW</a:t>
            </a:r>
            <a:endParaRPr lang="en-IN" dirty="0"/>
          </a:p>
        </p:txBody>
      </p:sp>
      <p:sp>
        <p:nvSpPr>
          <p:cNvPr id="4" name="Footer Placeholder 3"/>
          <p:cNvSpPr>
            <a:spLocks noGrp="1"/>
          </p:cNvSpPr>
          <p:nvPr>
            <p:ph type="ftr" sz="quarter" idx="11"/>
          </p:nvPr>
        </p:nvSpPr>
        <p:spPr/>
        <p:txBody>
          <a:bodyPr/>
          <a:lstStyle/>
          <a:p>
            <a:r>
              <a:rPr lang="en-US" dirty="0"/>
              <a:t>BATCH NO: 202     DEPARTMENT OF COMPUTER SCIENCE &amp; ENGINEERING</a:t>
            </a:r>
            <a:endParaRPr lang="en-IN" dirty="0"/>
          </a:p>
        </p:txBody>
      </p:sp>
      <p:sp>
        <p:nvSpPr>
          <p:cNvPr id="5" name="Slide Number Placeholder 4"/>
          <p:cNvSpPr>
            <a:spLocks noGrp="1"/>
          </p:cNvSpPr>
          <p:nvPr>
            <p:ph type="sldNum" sz="quarter" idx="12"/>
          </p:nvPr>
        </p:nvSpPr>
        <p:spPr/>
        <p:txBody>
          <a:bodyPr/>
          <a:lstStyle/>
          <a:p>
            <a:fld id="{FA00FD27-8DB0-4CB2-BD37-BEA95C6A1008}" type="slidenum">
              <a:rPr lang="en-IN" smtClean="0"/>
              <a:t>6</a:t>
            </a:fld>
            <a:endParaRPr lang="en-IN"/>
          </a:p>
        </p:txBody>
      </p:sp>
      <p:sp>
        <p:nvSpPr>
          <p:cNvPr id="8" name="Content Placeholder 2"/>
          <p:cNvSpPr>
            <a:spLocks noGrp="1"/>
          </p:cNvSpPr>
          <p:nvPr>
            <p:ph idx="1"/>
          </p:nvPr>
        </p:nvSpPr>
        <p:spPr>
          <a:xfrm>
            <a:off x="457200" y="1417638"/>
            <a:ext cx="8471284" cy="4891682"/>
          </a:xfrm>
        </p:spPr>
        <p:txBody>
          <a:bodyPr>
            <a:normAutofit lnSpcReduction="10000"/>
          </a:bodyPr>
          <a:lstStyle/>
          <a:p>
            <a:pPr>
              <a:buFont typeface="Wingdings" panose="05000000000000000000" pitchFamily="2" charset="2"/>
              <a:buChar char="§"/>
            </a:pPr>
            <a:r>
              <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rPr>
              <a:t>H. Zhang, Z. Liu, X. Wang, and Y. Li (2021). "Deep Learning-Based Cyber Attack Detection and Localization in Active Distribution Systems.“</a:t>
            </a:r>
          </a:p>
          <a:p>
            <a:pPr>
              <a:buFont typeface="Wingdings" panose="05000000000000000000" pitchFamily="2" charset="2"/>
              <a:buChar char="§"/>
            </a:pPr>
            <a:endPar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17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paper presents a deep learning-based approach for cyber attack detection and localization specifically tailored for active distribution systems. The study explores the use of advanced deep learning models to analyze network data and identify potential cyber threats, contributing to improved security in distribution networks.</a:t>
            </a:r>
          </a:p>
          <a:p>
            <a:pPr lvl="1">
              <a:buFont typeface="Wingdings" panose="05000000000000000000" pitchFamily="2" charset="2"/>
              <a:buChar char="§"/>
            </a:pPr>
            <a:endParaRPr lang="en-US" sz="17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rPr>
              <a:t>A. Patel, R. Gupta, S. Jain, and V. Mishra (2022). "Real-time Anomaly Detection and Localization in Active Distribution Systems Using Reinforcement Learning.”</a:t>
            </a:r>
          </a:p>
          <a:p>
            <a:pPr>
              <a:buFont typeface="Wingdings" panose="05000000000000000000" pitchFamily="2" charset="2"/>
              <a:buChar char="§"/>
            </a:pPr>
            <a:endPar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17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research introduces a real-time anomaly detection and localization framework for active distribution systems leveraging reinforcement learning techniques. The study focuses on developing adaptive and responsive systems capable of identifying and localizing anomalies efficiently.</a:t>
            </a:r>
          </a:p>
          <a:p>
            <a:endParaRPr lang="en-US" sz="2000" dirty="0">
              <a:solidFill>
                <a:srgbClr val="0D0D0D"/>
              </a:solidFill>
              <a:highlight>
                <a:srgbClr val="FFFFFF"/>
              </a:highlight>
              <a:latin typeface="Times New Roman" panose="02020603050405020304" pitchFamily="18" charset="0"/>
              <a:cs typeface="Times New Roman" panose="02020603050405020304" pitchFamily="18" charset="0"/>
            </a:endParaRPr>
          </a:p>
          <a:p>
            <a:endPar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US" sz="2000" dirty="0">
              <a:solidFill>
                <a:srgbClr val="0D0D0D"/>
              </a:solidFill>
              <a:highlight>
                <a:srgbClr val="FFFFFF"/>
              </a:highlight>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C0008E33-90FB-4B49-80F3-837A7E748E15}"/>
              </a:ext>
            </a:extLst>
          </p:cNvPr>
          <p:cNvSpPr>
            <a:spLocks noGrp="1"/>
          </p:cNvSpPr>
          <p:nvPr>
            <p:ph type="dt" sz="half" idx="10"/>
          </p:nvPr>
        </p:nvSpPr>
        <p:spPr/>
        <p:txBody>
          <a:bodyPr/>
          <a:lstStyle/>
          <a:p>
            <a:fld id="{F21D7C86-6E52-4089-ACF5-058FCED32932}" type="datetime1">
              <a:rPr lang="en-IN" smtClean="0"/>
              <a:t>17-04-2024</a:t>
            </a:fld>
            <a:endParaRPr lang="en-IN"/>
          </a:p>
        </p:txBody>
      </p:sp>
    </p:spTree>
    <p:extLst>
      <p:ext uri="{BB962C8B-B14F-4D97-AF65-F5344CB8AC3E}">
        <p14:creationId xmlns:p14="http://schemas.microsoft.com/office/powerpoint/2010/main" val="176095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LITERATURE REVIEW</a:t>
            </a:r>
            <a:endParaRPr lang="en-IN" dirty="0"/>
          </a:p>
        </p:txBody>
      </p:sp>
      <p:sp>
        <p:nvSpPr>
          <p:cNvPr id="4" name="Footer Placeholder 3"/>
          <p:cNvSpPr>
            <a:spLocks noGrp="1"/>
          </p:cNvSpPr>
          <p:nvPr>
            <p:ph type="ftr" sz="quarter" idx="11"/>
          </p:nvPr>
        </p:nvSpPr>
        <p:spPr/>
        <p:txBody>
          <a:bodyPr/>
          <a:lstStyle/>
          <a:p>
            <a:r>
              <a:rPr lang="en-US" dirty="0"/>
              <a:t>BATCH NO: 202     DEPARTMENT OF COMPUTER SCIENCE &amp; ENGINEERING</a:t>
            </a:r>
            <a:endParaRPr lang="en-IN" dirty="0"/>
          </a:p>
        </p:txBody>
      </p:sp>
      <p:sp>
        <p:nvSpPr>
          <p:cNvPr id="5" name="Slide Number Placeholder 4"/>
          <p:cNvSpPr>
            <a:spLocks noGrp="1"/>
          </p:cNvSpPr>
          <p:nvPr>
            <p:ph type="sldNum" sz="quarter" idx="12"/>
          </p:nvPr>
        </p:nvSpPr>
        <p:spPr/>
        <p:txBody>
          <a:bodyPr/>
          <a:lstStyle/>
          <a:p>
            <a:fld id="{FA00FD27-8DB0-4CB2-BD37-BEA95C6A1008}" type="slidenum">
              <a:rPr lang="en-IN" smtClean="0"/>
              <a:t>7</a:t>
            </a:fld>
            <a:endParaRPr lang="en-IN"/>
          </a:p>
        </p:txBody>
      </p:sp>
      <p:sp>
        <p:nvSpPr>
          <p:cNvPr id="8" name="Content Placeholder 2"/>
          <p:cNvSpPr>
            <a:spLocks noGrp="1"/>
          </p:cNvSpPr>
          <p:nvPr>
            <p:ph idx="1"/>
          </p:nvPr>
        </p:nvSpPr>
        <p:spPr>
          <a:xfrm>
            <a:off x="457200" y="1417638"/>
            <a:ext cx="8471284" cy="4665117"/>
          </a:xfrm>
        </p:spPr>
        <p:txBody>
          <a:bodyPr>
            <a:normAutofit fontScale="77500" lnSpcReduction="20000"/>
          </a:bodyPr>
          <a:lstStyle/>
          <a:p>
            <a:pPr algn="l">
              <a:buFont typeface="Wingdings" panose="05000000000000000000" pitchFamily="2" charset="2"/>
              <a:buChar char="§"/>
            </a:pPr>
            <a:r>
              <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F. Li, Y. Shi, A. Shinde, J. Ye, and W.-Z. Song (2019). "Enhanced Cyber physical Security in Internet of Things through Energy Auditing.“</a:t>
            </a:r>
          </a:p>
          <a:p>
            <a:pPr algn="l">
              <a:buFont typeface="Wingdings" panose="05000000000000000000" pitchFamily="2" charset="2"/>
              <a:buChar char="§"/>
            </a:pPr>
            <a:endPar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22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research presents an approach to enhance </a:t>
            </a:r>
            <a:r>
              <a:rPr lang="en-US" sz="2200" b="0" i="0" dirty="0" err="1">
                <a:solidFill>
                  <a:srgbClr val="0D0D0D"/>
                </a:solidFill>
                <a:effectLst/>
                <a:highlight>
                  <a:srgbClr val="FFFFFF"/>
                </a:highlight>
                <a:latin typeface="Times New Roman" panose="02020603050405020304" pitchFamily="18" charset="0"/>
                <a:cs typeface="Times New Roman" panose="02020603050405020304" pitchFamily="18" charset="0"/>
              </a:rPr>
              <a:t>cyberphysical</a:t>
            </a:r>
            <a:r>
              <a:rPr lang="en-US" sz="2200" b="0" i="0" dirty="0">
                <a:solidFill>
                  <a:srgbClr val="0D0D0D"/>
                </a:solidFill>
                <a:effectLst/>
                <a:highlight>
                  <a:srgbClr val="FFFFFF"/>
                </a:highlight>
                <a:latin typeface="Times New Roman" panose="02020603050405020304" pitchFamily="18" charset="0"/>
                <a:cs typeface="Times New Roman" panose="02020603050405020304" pitchFamily="18" charset="0"/>
              </a:rPr>
              <a:t> security in the Internet of Things (IoT) by leveraging energy auditing techniques. The study focuses on analyzing energy consumption patterns within IoT systems to detect and mitigate security threats, ultimately improving overall IoT security.</a:t>
            </a:r>
          </a:p>
          <a:p>
            <a:pPr algn="l">
              <a:buFont typeface="Wingdings" panose="05000000000000000000" pitchFamily="2" charset="2"/>
              <a:buChar char="§"/>
            </a:pPr>
            <a:endParaRPr lang="en-US" sz="26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buFont typeface="Wingdings" panose="05000000000000000000" pitchFamily="2" charset="2"/>
              <a:buChar char="§"/>
            </a:pPr>
            <a:endParaRPr lang="en-US" sz="26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lgn="l">
              <a:buFont typeface="Wingdings" panose="05000000000000000000" pitchFamily="2" charset="2"/>
              <a:buChar char="§"/>
            </a:pPr>
            <a:r>
              <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A. J. Wilson, D. R. </a:t>
            </a:r>
            <a:r>
              <a:rPr lang="en-US" sz="2600" b="1" i="0" dirty="0" err="1">
                <a:solidFill>
                  <a:srgbClr val="0D0D0D"/>
                </a:solidFill>
                <a:effectLst/>
                <a:highlight>
                  <a:srgbClr val="FFFFFF"/>
                </a:highlight>
                <a:latin typeface="Times New Roman" panose="02020603050405020304" pitchFamily="18" charset="0"/>
                <a:cs typeface="Times New Roman" panose="02020603050405020304" pitchFamily="18" charset="0"/>
              </a:rPr>
              <a:t>Reising</a:t>
            </a:r>
            <a:r>
              <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 R. W. Hay, R. C. Johnson, A. A. Karrar, and T. D. Loveless (2020). "Automated Identification of Electrical Disturbance Waveforms within an Operational Smart Power Grid."</a:t>
            </a:r>
            <a:r>
              <a:rPr lang="en-US" sz="2600" b="0" i="0" dirty="0">
                <a:solidFill>
                  <a:srgbClr val="0D0D0D"/>
                </a:solidFill>
                <a:effectLst/>
                <a:highlight>
                  <a:srgbClr val="FFFFFF"/>
                </a:highlight>
                <a:latin typeface="Times New Roman" panose="02020603050405020304" pitchFamily="18" charset="0"/>
                <a:cs typeface="Times New Roman" panose="02020603050405020304" pitchFamily="18" charset="0"/>
              </a:rPr>
              <a:t> </a:t>
            </a:r>
          </a:p>
          <a:p>
            <a:pPr algn="l">
              <a:buFont typeface="Wingdings" panose="05000000000000000000" pitchFamily="2" charset="2"/>
              <a:buChar char="§"/>
            </a:pPr>
            <a:endParaRPr lang="en-US" sz="26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22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paper introduces an automated method for identifying electrical disturbance waveforms in smart power grids. By employing automated techniques to analyze power grid data, the study aims to identify specific electrical anomalies efficiently, contributing to the resilience and reliability of smart grid operations.</a:t>
            </a:r>
          </a:p>
          <a:p>
            <a:endPar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US" sz="2000" dirty="0">
              <a:solidFill>
                <a:srgbClr val="0D0D0D"/>
              </a:solidFill>
              <a:highlight>
                <a:srgbClr val="FFFFFF"/>
              </a:highlight>
              <a:latin typeface="Times New Roman" panose="02020603050405020304" pitchFamily="18" charset="0"/>
              <a:cs typeface="Times New Roman" panose="02020603050405020304" pitchFamily="18" charset="0"/>
            </a:endParaRPr>
          </a:p>
          <a:p>
            <a:endPar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endParaRPr lang="en-US" sz="2000" dirty="0">
              <a:solidFill>
                <a:srgbClr val="0D0D0D"/>
              </a:solidFill>
              <a:highlight>
                <a:srgbClr val="FFFFFF"/>
              </a:highlight>
              <a:latin typeface="Times New Roman" panose="02020603050405020304" pitchFamily="18" charset="0"/>
              <a:cs typeface="Times New Roman" panose="02020603050405020304" pitchFamily="18" charset="0"/>
            </a:endParaRPr>
          </a:p>
        </p:txBody>
      </p:sp>
      <p:sp>
        <p:nvSpPr>
          <p:cNvPr id="3" name="Date Placeholder 2">
            <a:extLst>
              <a:ext uri="{FF2B5EF4-FFF2-40B4-BE49-F238E27FC236}">
                <a16:creationId xmlns:a16="http://schemas.microsoft.com/office/drawing/2014/main" id="{C0008E33-90FB-4B49-80F3-837A7E748E15}"/>
              </a:ext>
            </a:extLst>
          </p:cNvPr>
          <p:cNvSpPr>
            <a:spLocks noGrp="1"/>
          </p:cNvSpPr>
          <p:nvPr>
            <p:ph type="dt" sz="half" idx="10"/>
          </p:nvPr>
        </p:nvSpPr>
        <p:spPr/>
        <p:txBody>
          <a:bodyPr/>
          <a:lstStyle/>
          <a:p>
            <a:fld id="{F21D7C86-6E52-4089-ACF5-058FCED32932}" type="datetime1">
              <a:rPr lang="en-IN" smtClean="0"/>
              <a:t>17-04-2024</a:t>
            </a:fld>
            <a:endParaRPr lang="en-IN"/>
          </a:p>
        </p:txBody>
      </p:sp>
    </p:spTree>
    <p:extLst>
      <p:ext uri="{BB962C8B-B14F-4D97-AF65-F5344CB8AC3E}">
        <p14:creationId xmlns:p14="http://schemas.microsoft.com/office/powerpoint/2010/main" val="2196921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IN" sz="2400" b="1" dirty="0">
                <a:latin typeface="Times New Roman" pitchFamily="18" charset="0"/>
                <a:cs typeface="Times New Roman" pitchFamily="18" charset="0"/>
              </a:rPr>
              <a:t>LITERATURE REVIEW</a:t>
            </a:r>
            <a:endParaRPr lang="en-IN" dirty="0"/>
          </a:p>
        </p:txBody>
      </p:sp>
      <p:sp>
        <p:nvSpPr>
          <p:cNvPr id="4" name="Footer Placeholder 3"/>
          <p:cNvSpPr>
            <a:spLocks noGrp="1"/>
          </p:cNvSpPr>
          <p:nvPr>
            <p:ph type="ftr" sz="quarter" idx="11"/>
          </p:nvPr>
        </p:nvSpPr>
        <p:spPr/>
        <p:txBody>
          <a:bodyPr/>
          <a:lstStyle/>
          <a:p>
            <a:r>
              <a:rPr lang="en-US" dirty="0"/>
              <a:t>BATCH NO: 202     DEPARTMENT OF COMPUTER SCIENCE &amp; ENGINEERING</a:t>
            </a:r>
            <a:endParaRPr lang="en-IN" dirty="0"/>
          </a:p>
        </p:txBody>
      </p:sp>
      <p:sp>
        <p:nvSpPr>
          <p:cNvPr id="5" name="Slide Number Placeholder 4"/>
          <p:cNvSpPr>
            <a:spLocks noGrp="1"/>
          </p:cNvSpPr>
          <p:nvPr>
            <p:ph type="sldNum" sz="quarter" idx="12"/>
          </p:nvPr>
        </p:nvSpPr>
        <p:spPr/>
        <p:txBody>
          <a:bodyPr/>
          <a:lstStyle/>
          <a:p>
            <a:fld id="{FA00FD27-8DB0-4CB2-BD37-BEA95C6A1008}" type="slidenum">
              <a:rPr lang="en-IN" smtClean="0"/>
              <a:t>8</a:t>
            </a:fld>
            <a:endParaRPr lang="en-IN"/>
          </a:p>
        </p:txBody>
      </p:sp>
      <p:sp>
        <p:nvSpPr>
          <p:cNvPr id="8" name="Content Placeholder 2"/>
          <p:cNvSpPr>
            <a:spLocks noGrp="1"/>
          </p:cNvSpPr>
          <p:nvPr>
            <p:ph idx="1"/>
          </p:nvPr>
        </p:nvSpPr>
        <p:spPr>
          <a:xfrm>
            <a:off x="457200" y="1417638"/>
            <a:ext cx="8229600" cy="5165724"/>
          </a:xfrm>
        </p:spPr>
        <p:txBody>
          <a:bodyPr>
            <a:normAutofit fontScale="77500" lnSpcReduction="20000"/>
          </a:bodyPr>
          <a:lstStyle/>
          <a:p>
            <a:pPr>
              <a:buFont typeface="Wingdings" panose="05000000000000000000" pitchFamily="2" charset="2"/>
              <a:buChar char="§"/>
            </a:pPr>
            <a:r>
              <a:rPr lang="en-IN"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I. </a:t>
            </a:r>
            <a:r>
              <a:rPr lang="en-IN" sz="2600" b="1" i="0" dirty="0" err="1">
                <a:solidFill>
                  <a:srgbClr val="0D0D0D"/>
                </a:solidFill>
                <a:effectLst/>
                <a:highlight>
                  <a:srgbClr val="FFFFFF"/>
                </a:highlight>
                <a:latin typeface="Times New Roman" panose="02020603050405020304" pitchFamily="18" charset="0"/>
                <a:cs typeface="Times New Roman" panose="02020603050405020304" pitchFamily="18" charset="0"/>
              </a:rPr>
              <a:t>Sadeghkhani</a:t>
            </a:r>
            <a:r>
              <a:rPr lang="en-IN"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 M. E. H. Golshan, A. </a:t>
            </a:r>
            <a:r>
              <a:rPr lang="en-IN" sz="2600" b="1" i="0" dirty="0" err="1">
                <a:solidFill>
                  <a:srgbClr val="0D0D0D"/>
                </a:solidFill>
                <a:effectLst/>
                <a:highlight>
                  <a:srgbClr val="FFFFFF"/>
                </a:highlight>
                <a:latin typeface="Times New Roman" panose="02020603050405020304" pitchFamily="18" charset="0"/>
                <a:cs typeface="Times New Roman" panose="02020603050405020304" pitchFamily="18" charset="0"/>
              </a:rPr>
              <a:t>Mehrizi</a:t>
            </a:r>
            <a:r>
              <a:rPr lang="en-IN"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-Sani, J. M. Guerrero, and A. </a:t>
            </a:r>
            <a:r>
              <a:rPr lang="en-IN" sz="2600" b="1" i="0" dirty="0" err="1">
                <a:solidFill>
                  <a:srgbClr val="0D0D0D"/>
                </a:solidFill>
                <a:effectLst/>
                <a:highlight>
                  <a:srgbClr val="FFFFFF"/>
                </a:highlight>
                <a:latin typeface="Times New Roman" panose="02020603050405020304" pitchFamily="18" charset="0"/>
                <a:cs typeface="Times New Roman" panose="02020603050405020304" pitchFamily="18" charset="0"/>
              </a:rPr>
              <a:t>Ketabi</a:t>
            </a:r>
            <a:r>
              <a:rPr lang="en-IN"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 (2016). "Transient Monitoring Function–based Fault Detection for Inverter-interfaced Microgrids.</a:t>
            </a:r>
          </a:p>
          <a:p>
            <a:pPr>
              <a:buFont typeface="Wingdings" panose="05000000000000000000" pitchFamily="2" charset="2"/>
              <a:buChar char="§"/>
            </a:pPr>
            <a:endParaRPr lang="en-IN" sz="20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IN" sz="20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paper presents a fault detection method for inverter-interfaced microgrids based on transient monitoring functions. The study focuses on leveraging transient behaviours to detect and diagnose faults in microgrid systems. By utilizing monitoring functions derived from system dynamics, the proposed approach enhances fault detection capabilities in inverter-based microgrids, contributing to system reliability and operational stability.</a:t>
            </a:r>
            <a:r>
              <a:rPr lang="en-IN" sz="2000" b="1" i="0" dirty="0">
                <a:solidFill>
                  <a:srgbClr val="0D0D0D"/>
                </a:solidFill>
                <a:effectLst/>
                <a:highlight>
                  <a:srgbClr val="FFFFFF"/>
                </a:highlight>
                <a:latin typeface="Times New Roman" panose="02020603050405020304" pitchFamily="18" charset="0"/>
                <a:cs typeface="Times New Roman" panose="02020603050405020304" pitchFamily="18" charset="0"/>
              </a:rPr>
              <a:t> </a:t>
            </a:r>
            <a:endParaRPr lang="en-US" sz="2000" b="1" dirty="0">
              <a:solidFill>
                <a:srgbClr val="0D0D0D"/>
              </a:solidFill>
              <a:highlight>
                <a:srgbClr val="FFFFFF"/>
              </a:highlight>
              <a:latin typeface="Times New Roman" panose="02020603050405020304" pitchFamily="18" charset="0"/>
              <a:cs typeface="Times New Roman" pitchFamily="18" charset="0"/>
            </a:endParaRPr>
          </a:p>
          <a:p>
            <a:pPr>
              <a:buFont typeface="Wingdings" panose="05000000000000000000" pitchFamily="2" charset="2"/>
              <a:buChar char="§"/>
            </a:pPr>
            <a:endParaRPr lang="en-US" sz="2000" b="1" i="0" dirty="0">
              <a:solidFill>
                <a:srgbClr val="0D0D0D"/>
              </a:solidFill>
              <a:effectLst/>
              <a:highlight>
                <a:srgbClr val="FFFFFF"/>
              </a:highlight>
              <a:latin typeface="Times New Roman" panose="02020603050405020304" pitchFamily="18" charset="0"/>
              <a:cs typeface="Times New Roman" pitchFamily="18" charset="0"/>
            </a:endParaRPr>
          </a:p>
          <a:p>
            <a:pPr>
              <a:buFont typeface="Wingdings" panose="05000000000000000000" pitchFamily="2" charset="2"/>
              <a:buChar char="§"/>
            </a:pPr>
            <a:endPar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Imran, S., Harshitha, Chandana, </a:t>
            </a:r>
            <a:r>
              <a:rPr lang="en-US" sz="2600" b="1" i="0" dirty="0" err="1">
                <a:solidFill>
                  <a:srgbClr val="0D0D0D"/>
                </a:solidFill>
                <a:effectLst/>
                <a:highlight>
                  <a:srgbClr val="FFFFFF"/>
                </a:highlight>
                <a:latin typeface="Times New Roman" panose="02020603050405020304" pitchFamily="18" charset="0"/>
                <a:cs typeface="Times New Roman" panose="02020603050405020304" pitchFamily="18" charset="0"/>
              </a:rPr>
              <a:t>Divija</a:t>
            </a:r>
            <a:r>
              <a:rPr lang="en-US" sz="2600" b="1" i="0" dirty="0">
                <a:solidFill>
                  <a:srgbClr val="0D0D0D"/>
                </a:solidFill>
                <a:effectLst/>
                <a:highlight>
                  <a:srgbClr val="FFFFFF"/>
                </a:highlight>
                <a:latin typeface="Times New Roman" panose="02020603050405020304" pitchFamily="18" charset="0"/>
                <a:cs typeface="Times New Roman" panose="02020603050405020304" pitchFamily="18" charset="0"/>
              </a:rPr>
              <a:t> (Year). “Adaptive Hierarchical Cyber Attack Detection and Localization in Active Distribution Systems.”</a:t>
            </a:r>
          </a:p>
          <a:p>
            <a:pPr>
              <a:buFont typeface="Wingdings" panose="05000000000000000000" pitchFamily="2" charset="2"/>
              <a:buChar char="§"/>
            </a:pPr>
            <a:endParaRPr lang="en-US" sz="2000" b="1" i="0" dirty="0">
              <a:solidFill>
                <a:srgbClr val="0D0D0D"/>
              </a:solidFill>
              <a:effectLst/>
              <a:highlight>
                <a:srgbClr val="FFFFFF"/>
              </a:highlight>
              <a:latin typeface="Times New Roman" panose="02020603050405020304" pitchFamily="18" charset="0"/>
              <a:cs typeface="Times New Roman" panose="02020603050405020304" pitchFamily="18" charset="0"/>
            </a:endParaRPr>
          </a:p>
          <a:p>
            <a:pPr lvl="1">
              <a:buFont typeface="Wingdings" panose="05000000000000000000" pitchFamily="2" charset="2"/>
              <a:buChar char="§"/>
            </a:pPr>
            <a:r>
              <a:rPr lang="en-US" sz="2000" b="0" i="0" dirty="0">
                <a:solidFill>
                  <a:srgbClr val="0D0D0D"/>
                </a:solidFill>
                <a:effectLst/>
                <a:highlight>
                  <a:srgbClr val="FFFFFF"/>
                </a:highlight>
                <a:latin typeface="Times New Roman" panose="02020603050405020304" pitchFamily="18" charset="0"/>
                <a:cs typeface="Times New Roman" panose="02020603050405020304" pitchFamily="18" charset="0"/>
              </a:rPr>
              <a:t>This research proposes an adaptive hierarchical approach for detecting and localizing cyber attacks in active distribution systems using advanced algorithms. The system integrates data preprocessing, feature extraction, anomaly detection, and hierarchical decision-making to effectively identify and respond to threats. Future work will focus on optimizing performance and validating the system in practical environments.</a:t>
            </a:r>
            <a:endParaRPr lang="en-IN" sz="2000" dirty="0">
              <a:latin typeface="Times New Roman" panose="02020603050405020304" pitchFamily="18" charset="0"/>
              <a:cs typeface="Times New Roman" pitchFamily="18" charset="0"/>
            </a:endParaRPr>
          </a:p>
          <a:p>
            <a:pPr marL="0" indent="0">
              <a:buNone/>
            </a:pPr>
            <a:endParaRPr lang="en-IN" sz="1600" dirty="0">
              <a:latin typeface="Times New Roman" pitchFamily="18" charset="0"/>
              <a:cs typeface="Times New Roman" pitchFamily="18" charset="0"/>
            </a:endParaRPr>
          </a:p>
        </p:txBody>
      </p:sp>
      <p:sp>
        <p:nvSpPr>
          <p:cNvPr id="3" name="Date Placeholder 2">
            <a:extLst>
              <a:ext uri="{FF2B5EF4-FFF2-40B4-BE49-F238E27FC236}">
                <a16:creationId xmlns:a16="http://schemas.microsoft.com/office/drawing/2014/main" id="{C0008E33-90FB-4B49-80F3-837A7E748E15}"/>
              </a:ext>
            </a:extLst>
          </p:cNvPr>
          <p:cNvSpPr>
            <a:spLocks noGrp="1"/>
          </p:cNvSpPr>
          <p:nvPr>
            <p:ph type="dt" sz="half" idx="10"/>
          </p:nvPr>
        </p:nvSpPr>
        <p:spPr/>
        <p:txBody>
          <a:bodyPr/>
          <a:lstStyle/>
          <a:p>
            <a:fld id="{F21D7C86-6E52-4089-ACF5-058FCED32932}" type="datetime1">
              <a:rPr lang="en-IN" smtClean="0"/>
              <a:t>17-04-2024</a:t>
            </a:fld>
            <a:endParaRPr lang="en-IN"/>
          </a:p>
        </p:txBody>
      </p:sp>
    </p:spTree>
    <p:extLst>
      <p:ext uri="{BB962C8B-B14F-4D97-AF65-F5344CB8AC3E}">
        <p14:creationId xmlns:p14="http://schemas.microsoft.com/office/powerpoint/2010/main" val="1510846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R="0" lvl="0" algn="l" defTabSz="914400" rtl="0" eaLnBrk="1" fontAlgn="auto" latinLnBrk="0" hangingPunct="1">
              <a:lnSpc>
                <a:spcPct val="90000"/>
              </a:lnSpc>
              <a:spcBef>
                <a:spcPts val="1200"/>
              </a:spcBef>
              <a:spcAft>
                <a:spcPts val="0"/>
              </a:spcAft>
              <a:buClr>
                <a:srgbClr val="D34817">
                  <a:lumMod val="75000"/>
                </a:srgbClr>
              </a:buClr>
              <a:buSzPct val="85000"/>
              <a:tabLst/>
              <a:defRPr/>
            </a:pPr>
            <a:r>
              <a:rPr lang="en-IN" sz="2000" dirty="0">
                <a:latin typeface="Times New Roman" pitchFamily="18" charset="0"/>
                <a:cs typeface="Times New Roman" pitchFamily="18" charset="0"/>
              </a:rPr>
              <a:t>MODULE 1  </a:t>
            </a: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Hierarchical Cyber Attack Detection</a:t>
            </a:r>
          </a:p>
          <a:p>
            <a:pPr marR="0" lvl="0" algn="l" defTabSz="914400" rtl="0" eaLnBrk="1" fontAlgn="auto" latinLnBrk="0" hangingPunct="1">
              <a:lnSpc>
                <a:spcPct val="90000"/>
              </a:lnSpc>
              <a:spcBef>
                <a:spcPts val="1200"/>
              </a:spcBef>
              <a:spcAft>
                <a:spcPts val="0"/>
              </a:spcAft>
              <a:buClr>
                <a:srgbClr val="D34817">
                  <a:lumMod val="75000"/>
                </a:srgbClr>
              </a:buClr>
              <a:buSzPct val="85000"/>
              <a:tabLst/>
              <a:defRPr/>
            </a:pPr>
            <a:r>
              <a:rPr lang="en-IN" sz="2000" dirty="0">
                <a:latin typeface="Times New Roman" pitchFamily="18" charset="0"/>
                <a:cs typeface="Times New Roman" pitchFamily="18" charset="0"/>
              </a:rPr>
              <a:t>MODULE 2  </a:t>
            </a:r>
            <a:r>
              <a:rPr kumimoji="0" lang="en-US" sz="2000" i="0" u="none" strike="noStrike" kern="1200" cap="none" spc="0" normalizeH="0" baseline="0" noProof="0" dirty="0">
                <a:ln>
                  <a:noFill/>
                </a:ln>
                <a:solidFill>
                  <a:srgbClr val="0D0D0D"/>
                </a:solidFill>
                <a:effectLst/>
                <a:uLnTx/>
                <a:uFillTx/>
                <a:latin typeface="Times New Roman" panose="02020603050405020304" pitchFamily="18" charset="0"/>
                <a:ea typeface="+mn-ea"/>
                <a:cs typeface="Times New Roman" panose="02020603050405020304" pitchFamily="18" charset="0"/>
              </a:rPr>
              <a:t>Cyber Attack Localization</a:t>
            </a:r>
            <a:endParaRPr kumimoji="0" lang="en-IN" sz="2000" i="0" u="none" strike="noStrike" kern="1200" cap="none" spc="0" normalizeH="0" baseline="0" noProof="0" dirty="0">
              <a:ln>
                <a:noFill/>
              </a:ln>
              <a:solidFill>
                <a:srgbClr val="0D0D0D"/>
              </a:solidFill>
              <a:effectLst/>
              <a:uLnTx/>
              <a:uFillTx/>
              <a:latin typeface="Times New Roman" pitchFamily="18" charset="0"/>
              <a:ea typeface="+mn-ea"/>
              <a:cs typeface="Times New Roman" pitchFamily="18" charset="0"/>
            </a:endParaRPr>
          </a:p>
          <a:p>
            <a:pPr marR="0" lvl="0" algn="l" defTabSz="914400" rtl="0" eaLnBrk="1" fontAlgn="auto" latinLnBrk="0" hangingPunct="1">
              <a:lnSpc>
                <a:spcPct val="90000"/>
              </a:lnSpc>
              <a:spcBef>
                <a:spcPts val="1200"/>
              </a:spcBef>
              <a:spcAft>
                <a:spcPts val="0"/>
              </a:spcAft>
              <a:buClr>
                <a:srgbClr val="D34817">
                  <a:lumMod val="75000"/>
                </a:srgbClr>
              </a:buClr>
              <a:buSzPct val="85000"/>
              <a:tabLst/>
              <a:defRPr/>
            </a:pPr>
            <a:r>
              <a:rPr lang="en-IN" sz="2000" dirty="0">
                <a:latin typeface="Times New Roman" pitchFamily="18" charset="0"/>
                <a:cs typeface="Times New Roman" pitchFamily="18" charset="0"/>
              </a:rPr>
              <a:t>MODULE 3  </a:t>
            </a:r>
            <a:r>
              <a:rPr kumimoji="0" lang="en-US" sz="2000" i="0" u="none" strike="noStrike" kern="1200" cap="none" spc="0" normalizeH="0" baseline="0" noProof="0" dirty="0">
                <a:ln>
                  <a:noFill/>
                </a:ln>
                <a:solidFill>
                  <a:srgbClr val="0D0D0D"/>
                </a:solidFill>
                <a:effectLst/>
                <a:highlight>
                  <a:srgbClr val="FFFFFF"/>
                </a:highlight>
                <a:uLnTx/>
                <a:uFillTx/>
                <a:latin typeface="Times New Roman" panose="02020603050405020304" pitchFamily="18" charset="0"/>
                <a:ea typeface="+mn-ea"/>
                <a:cs typeface="Times New Roman" panose="02020603050405020304" pitchFamily="18" charset="0"/>
              </a:rPr>
              <a:t>Real-time Incident Response and Mitigation</a:t>
            </a:r>
            <a:endParaRPr lang="en-IN" sz="2000" dirty="0">
              <a:latin typeface="Times New Roman" pitchFamily="18" charset="0"/>
              <a:cs typeface="Times New Roman" pitchFamily="18" charset="0"/>
            </a:endParaRPr>
          </a:p>
        </p:txBody>
      </p:sp>
      <p:sp>
        <p:nvSpPr>
          <p:cNvPr id="4" name="Footer Placeholder 3"/>
          <p:cNvSpPr>
            <a:spLocks noGrp="1"/>
          </p:cNvSpPr>
          <p:nvPr>
            <p:ph type="ftr" sz="quarter" idx="11"/>
          </p:nvPr>
        </p:nvSpPr>
        <p:spPr/>
        <p:txBody>
          <a:bodyPr/>
          <a:lstStyle/>
          <a:p>
            <a:r>
              <a:rPr lang="en-US"/>
              <a:t>BATCH NO: 202     DEPARTMENT OF COMPUTER SCIENCE &amp; ENGINEERING</a:t>
            </a:r>
            <a:endParaRPr lang="en-IN"/>
          </a:p>
        </p:txBody>
      </p:sp>
      <p:sp>
        <p:nvSpPr>
          <p:cNvPr id="5" name="Slide Number Placeholder 4"/>
          <p:cNvSpPr>
            <a:spLocks noGrp="1"/>
          </p:cNvSpPr>
          <p:nvPr>
            <p:ph type="sldNum" sz="quarter" idx="12"/>
          </p:nvPr>
        </p:nvSpPr>
        <p:spPr/>
        <p:txBody>
          <a:bodyPr/>
          <a:lstStyle/>
          <a:p>
            <a:fld id="{FA00FD27-8DB0-4CB2-BD37-BEA95C6A1008}" type="slidenum">
              <a:rPr lang="en-IN" smtClean="0"/>
              <a:t>9</a:t>
            </a:fld>
            <a:endParaRPr lang="en-IN"/>
          </a:p>
        </p:txBody>
      </p:sp>
      <p:sp>
        <p:nvSpPr>
          <p:cNvPr id="6" name="Title 1"/>
          <p:cNvSpPr>
            <a:spLocks noGrp="1"/>
          </p:cNvSpPr>
          <p:nvPr>
            <p:ph type="title"/>
          </p:nvPr>
        </p:nvSpPr>
        <p:spPr/>
        <p:txBody>
          <a:bodyPr/>
          <a:lstStyle/>
          <a:p>
            <a:pPr algn="l"/>
            <a:r>
              <a:rPr lang="en-IN" sz="2400" b="1" dirty="0">
                <a:latin typeface="Times New Roman" pitchFamily="18" charset="0"/>
                <a:cs typeface="Times New Roman" pitchFamily="18" charset="0"/>
              </a:rPr>
              <a:t>DESIGN AND METHODOLOGIES</a:t>
            </a:r>
            <a:endParaRPr lang="en-IN" dirty="0"/>
          </a:p>
        </p:txBody>
      </p:sp>
      <p:sp>
        <p:nvSpPr>
          <p:cNvPr id="2" name="Date Placeholder 1">
            <a:extLst>
              <a:ext uri="{FF2B5EF4-FFF2-40B4-BE49-F238E27FC236}">
                <a16:creationId xmlns:a16="http://schemas.microsoft.com/office/drawing/2014/main" id="{6403A22A-BB9E-4D9D-9BAC-242B5FF1F552}"/>
              </a:ext>
            </a:extLst>
          </p:cNvPr>
          <p:cNvSpPr>
            <a:spLocks noGrp="1"/>
          </p:cNvSpPr>
          <p:nvPr>
            <p:ph type="dt" sz="half" idx="10"/>
          </p:nvPr>
        </p:nvSpPr>
        <p:spPr/>
        <p:txBody>
          <a:bodyPr/>
          <a:lstStyle/>
          <a:p>
            <a:fld id="{E6C24AD8-CB52-4017-970C-ED91C178F6A3}" type="datetime1">
              <a:rPr lang="en-IN" smtClean="0"/>
              <a:t>17-04-2024</a:t>
            </a:fld>
            <a:endParaRPr lang="en-IN"/>
          </a:p>
        </p:txBody>
      </p:sp>
    </p:spTree>
    <p:extLst>
      <p:ext uri="{BB962C8B-B14F-4D97-AF65-F5344CB8AC3E}">
        <p14:creationId xmlns:p14="http://schemas.microsoft.com/office/powerpoint/2010/main" val="32164816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TotalTime>
  <Words>2766</Words>
  <Application>Microsoft Office PowerPoint</Application>
  <PresentationFormat>On-screen Show (4:3)</PresentationFormat>
  <Paragraphs>281</Paragraphs>
  <Slides>31</Slides>
  <Notes>1</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Segoe UI</vt:lpstr>
      <vt:lpstr>Söhne</vt:lpstr>
      <vt:lpstr>Times New Roman</vt:lpstr>
      <vt:lpstr>Wingdings</vt:lpstr>
      <vt:lpstr>Office Theme</vt:lpstr>
      <vt:lpstr>PowerPoint Presentation</vt:lpstr>
      <vt:lpstr>PowerPoint Presentation</vt:lpstr>
      <vt:lpstr>ABSTRACT</vt:lpstr>
      <vt:lpstr>OBJECTIVES </vt:lpstr>
      <vt:lpstr>INTRODUCTION</vt:lpstr>
      <vt:lpstr>LITERATURE REVIEW</vt:lpstr>
      <vt:lpstr>LITERATURE REVIEW</vt:lpstr>
      <vt:lpstr>LITERATURE REVIEW</vt:lpstr>
      <vt:lpstr>DESIGN AND METHODOLOGIES</vt:lpstr>
      <vt:lpstr>DESIGN AND METHODOLOGIES</vt:lpstr>
      <vt:lpstr>DESIGN AND METHODOLOGIES</vt:lpstr>
      <vt:lpstr>DESIGN AND METHODOLOGIES</vt:lpstr>
      <vt:lpstr>IMPLEMENTATION</vt:lpstr>
      <vt:lpstr>IMPLEMENTATION</vt:lpstr>
      <vt:lpstr>IMPLEMENTATION</vt:lpstr>
      <vt:lpstr>IMPLEMENTATION</vt:lpstr>
      <vt:lpstr>IMPLEMENTATION</vt:lpstr>
      <vt:lpstr>TESTING</vt:lpstr>
      <vt:lpstr>TESTING</vt:lpstr>
      <vt:lpstr>TESTING</vt:lpstr>
      <vt:lpstr>TESTING</vt:lpstr>
      <vt:lpstr>TESTING</vt:lpstr>
      <vt:lpstr>PowerPoint Presentation</vt:lpstr>
      <vt:lpstr>PowerPoint Presentation</vt:lpstr>
      <vt:lpstr>PowerPoint Presentation</vt:lpstr>
      <vt:lpstr>PowerPoint Presentation</vt:lpstr>
      <vt:lpstr>PowerPoint Presentation</vt:lpstr>
      <vt:lpstr>CONCLUSION</vt:lpstr>
      <vt:lpstr>REFERENCES</vt:lpstr>
      <vt:lpstr>REFERENCES</vt:lpstr>
      <vt:lpstr>PowerPoint Presentation</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Ashok Vijay</dc:creator>
  <cp:lastModifiedBy>Phani Bhushan</cp:lastModifiedBy>
  <cp:revision>17</cp:revision>
  <dcterms:created xsi:type="dcterms:W3CDTF">2020-03-05T03:47:09Z</dcterms:created>
  <dcterms:modified xsi:type="dcterms:W3CDTF">2024-04-17T03:56:44Z</dcterms:modified>
</cp:coreProperties>
</file>

<file path=docProps/thumbnail.jpeg>
</file>